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handoutMasterIdLst>
    <p:handoutMasterId r:id="rId29"/>
  </p:handoutMasterIdLst>
  <p:sldIdLst>
    <p:sldId id="257" r:id="rId5"/>
    <p:sldId id="258" r:id="rId6"/>
    <p:sldId id="259" r:id="rId7"/>
    <p:sldId id="278" r:id="rId8"/>
    <p:sldId id="263" r:id="rId9"/>
    <p:sldId id="264" r:id="rId10"/>
    <p:sldId id="265" r:id="rId11"/>
    <p:sldId id="261" r:id="rId12"/>
    <p:sldId id="262" r:id="rId13"/>
    <p:sldId id="266" r:id="rId14"/>
    <p:sldId id="267" r:id="rId15"/>
    <p:sldId id="279" r:id="rId16"/>
    <p:sldId id="270" r:id="rId17"/>
    <p:sldId id="272" r:id="rId18"/>
    <p:sldId id="271" r:id="rId19"/>
    <p:sldId id="268" r:id="rId20"/>
    <p:sldId id="280" r:id="rId21"/>
    <p:sldId id="273" r:id="rId22"/>
    <p:sldId id="274" r:id="rId23"/>
    <p:sldId id="275" r:id="rId24"/>
    <p:sldId id="276" r:id="rId25"/>
    <p:sldId id="277" r:id="rId26"/>
    <p:sldId id="281" r:id="rId27"/>
  </p:sldIdLst>
  <p:sldSz cx="9144000" cy="5143500" type="screen16x9"/>
  <p:notesSz cx="9232900" cy="69342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4" userDrawn="1">
          <p15:clr>
            <a:srgbClr val="A4A3A4"/>
          </p15:clr>
        </p15:guide>
        <p15:guide id="2" pos="2880">
          <p15:clr>
            <a:srgbClr val="A4A3A4"/>
          </p15:clr>
        </p15:guide>
        <p15:guide id="3" orient="horz" pos="2916" userDrawn="1">
          <p15:clr>
            <a:srgbClr val="A4A3A4"/>
          </p15:clr>
        </p15:guide>
        <p15:guide id="4" pos="192" userDrawn="1">
          <p15:clr>
            <a:srgbClr val="A4A3A4"/>
          </p15:clr>
        </p15:guide>
        <p15:guide id="5" orient="horz" pos="1620" userDrawn="1">
          <p15:clr>
            <a:srgbClr val="A4A3A4"/>
          </p15:clr>
        </p15:guide>
      </p15:sldGuideLst>
    </p:ext>
    <p:ext uri="{2D200454-40CA-4A62-9FC3-DE9A4176ACB9}">
      <p15:notesGuideLst xmlns:p15="http://schemas.microsoft.com/office/powerpoint/2012/main">
        <p15:guide id="1" orient="horz" pos="2184">
          <p15:clr>
            <a:srgbClr val="A4A3A4"/>
          </p15:clr>
        </p15:guide>
        <p15:guide id="2" pos="29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653"/>
    <a:srgbClr val="002FA7"/>
    <a:srgbClr val="1F497D"/>
    <a:srgbClr val="10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2" autoAdjust="0"/>
    <p:restoredTop sz="95689" autoAdjust="0"/>
  </p:normalViewPr>
  <p:slideViewPr>
    <p:cSldViewPr>
      <p:cViewPr varScale="1">
        <p:scale>
          <a:sx n="114" d="100"/>
          <a:sy n="114" d="100"/>
        </p:scale>
        <p:origin x="582" y="90"/>
      </p:cViewPr>
      <p:guideLst>
        <p:guide orient="horz" pos="2964"/>
        <p:guide pos="2880"/>
        <p:guide orient="horz" pos="2916"/>
        <p:guide pos="192"/>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202" d="100"/>
          <a:sy n="202" d="100"/>
        </p:scale>
        <p:origin x="-4200" y="-96"/>
      </p:cViewPr>
      <p:guideLst>
        <p:guide orient="horz" pos="2184"/>
        <p:guide pos="29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000" dirty="0">
                <a:solidFill>
                  <a:srgbClr val="EE7653"/>
                </a:solidFill>
              </a:rPr>
              <a:t>31 Infrastructure Project Types</a:t>
            </a:r>
          </a:p>
        </c:rich>
      </c:tx>
      <c:layout>
        <c:manualLayout>
          <c:xMode val="edge"/>
          <c:yMode val="edge"/>
          <c:x val="1.743055555555556E-2"/>
          <c:y val="0.9283950617283950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2381124234470683E-2"/>
          <c:y val="5.524584426946632E-2"/>
          <c:w val="0.30927635608048987"/>
          <c:h val="0.54982463303198204"/>
        </c:manualLayout>
      </c:layout>
      <c:pieChart>
        <c:varyColors val="1"/>
        <c:ser>
          <c:idx val="0"/>
          <c:order val="0"/>
          <c:tx>
            <c:strRef>
              <c:f>Sheet1!$B$33</c:f>
              <c:strCache>
                <c:ptCount val="1"/>
                <c:pt idx="0">
                  <c:v>COUNT</c:v>
                </c:pt>
              </c:strCache>
            </c:strRef>
          </c:tx>
          <c:explosion val="23"/>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8C6-4077-A736-AA018D761C5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8C6-4077-A736-AA018D761C5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8C6-4077-A736-AA018D761C5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8C6-4077-A736-AA018D761C5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8C6-4077-A736-AA018D761C5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68C6-4077-A736-AA018D761C54}"/>
              </c:ext>
            </c:extLst>
          </c:dPt>
          <c:dPt>
            <c:idx val="6"/>
            <c:bubble3D val="0"/>
            <c:explosion val="44"/>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68C6-4077-A736-AA018D761C54}"/>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68C6-4077-A736-AA018D761C54}"/>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68C6-4077-A736-AA018D761C54}"/>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3-68C6-4077-A736-AA018D761C54}"/>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5-68C6-4077-A736-AA018D761C54}"/>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7-68C6-4077-A736-AA018D761C54}"/>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9-68C6-4077-A736-AA018D761C54}"/>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B-68C6-4077-A736-AA018D761C54}"/>
              </c:ext>
            </c:extLst>
          </c:dPt>
          <c:dPt>
            <c:idx val="14"/>
            <c:bubble3D val="0"/>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D-68C6-4077-A736-AA018D761C54}"/>
              </c:ext>
            </c:extLst>
          </c:dPt>
          <c:dPt>
            <c:idx val="15"/>
            <c:bubble3D val="0"/>
            <c:explosion val="37"/>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F-68C6-4077-A736-AA018D761C54}"/>
              </c:ext>
            </c:extLst>
          </c:dPt>
          <c:dPt>
            <c:idx val="16"/>
            <c:bubble3D val="0"/>
            <c:spPr>
              <a:gradFill rotWithShape="1">
                <a:gsLst>
                  <a:gs pos="0">
                    <a:schemeClr val="accent5">
                      <a:lumMod val="80000"/>
                      <a:lumOff val="20000"/>
                      <a:shade val="51000"/>
                      <a:satMod val="130000"/>
                    </a:schemeClr>
                  </a:gs>
                  <a:gs pos="80000">
                    <a:schemeClr val="accent5">
                      <a:lumMod val="80000"/>
                      <a:lumOff val="20000"/>
                      <a:shade val="93000"/>
                      <a:satMod val="130000"/>
                    </a:schemeClr>
                  </a:gs>
                  <a:gs pos="100000">
                    <a:schemeClr val="accent5">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1-68C6-4077-A736-AA018D761C54}"/>
              </c:ext>
            </c:extLst>
          </c:dPt>
          <c:dPt>
            <c:idx val="17"/>
            <c:bubble3D val="0"/>
            <c:spPr>
              <a:gradFill rotWithShape="1">
                <a:gsLst>
                  <a:gs pos="0">
                    <a:schemeClr val="accent6">
                      <a:lumMod val="80000"/>
                      <a:lumOff val="20000"/>
                      <a:shade val="51000"/>
                      <a:satMod val="130000"/>
                    </a:schemeClr>
                  </a:gs>
                  <a:gs pos="80000">
                    <a:schemeClr val="accent6">
                      <a:lumMod val="80000"/>
                      <a:lumOff val="20000"/>
                      <a:shade val="93000"/>
                      <a:satMod val="130000"/>
                    </a:schemeClr>
                  </a:gs>
                  <a:gs pos="100000">
                    <a:schemeClr val="accent6">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3-68C6-4077-A736-AA018D761C54}"/>
              </c:ext>
            </c:extLst>
          </c:dPt>
          <c:dPt>
            <c:idx val="18"/>
            <c:bubble3D val="0"/>
            <c:spPr>
              <a:gradFill rotWithShape="1">
                <a:gsLst>
                  <a:gs pos="0">
                    <a:schemeClr val="accent1">
                      <a:lumMod val="80000"/>
                      <a:shade val="51000"/>
                      <a:satMod val="130000"/>
                    </a:schemeClr>
                  </a:gs>
                  <a:gs pos="80000">
                    <a:schemeClr val="accent1">
                      <a:lumMod val="80000"/>
                      <a:shade val="93000"/>
                      <a:satMod val="130000"/>
                    </a:schemeClr>
                  </a:gs>
                  <a:gs pos="100000">
                    <a:schemeClr val="accent1">
                      <a:lumMod val="8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5-68C6-4077-A736-AA018D761C54}"/>
              </c:ext>
            </c:extLst>
          </c:dPt>
          <c:dPt>
            <c:idx val="19"/>
            <c:bubble3D val="0"/>
            <c:spPr>
              <a:gradFill rotWithShape="1">
                <a:gsLst>
                  <a:gs pos="0">
                    <a:schemeClr val="accent2">
                      <a:lumMod val="80000"/>
                      <a:shade val="51000"/>
                      <a:satMod val="130000"/>
                    </a:schemeClr>
                  </a:gs>
                  <a:gs pos="80000">
                    <a:schemeClr val="accent2">
                      <a:lumMod val="80000"/>
                      <a:shade val="93000"/>
                      <a:satMod val="130000"/>
                    </a:schemeClr>
                  </a:gs>
                  <a:gs pos="100000">
                    <a:schemeClr val="accent2">
                      <a:lumMod val="8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7-68C6-4077-A736-AA018D761C54}"/>
              </c:ext>
            </c:extLst>
          </c:dPt>
          <c:dPt>
            <c:idx val="20"/>
            <c:bubble3D val="0"/>
            <c:spPr>
              <a:gradFill rotWithShape="1">
                <a:gsLst>
                  <a:gs pos="0">
                    <a:schemeClr val="accent3">
                      <a:lumMod val="80000"/>
                      <a:shade val="51000"/>
                      <a:satMod val="130000"/>
                    </a:schemeClr>
                  </a:gs>
                  <a:gs pos="80000">
                    <a:schemeClr val="accent3">
                      <a:lumMod val="80000"/>
                      <a:shade val="93000"/>
                      <a:satMod val="130000"/>
                    </a:schemeClr>
                  </a:gs>
                  <a:gs pos="100000">
                    <a:schemeClr val="accent3">
                      <a:lumMod val="8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9-68C6-4077-A736-AA018D761C54}"/>
              </c:ext>
            </c:extLst>
          </c:dPt>
          <c:dPt>
            <c:idx val="21"/>
            <c:bubble3D val="0"/>
            <c:spPr>
              <a:gradFill rotWithShape="1">
                <a:gsLst>
                  <a:gs pos="0">
                    <a:schemeClr val="accent4">
                      <a:lumMod val="80000"/>
                      <a:shade val="51000"/>
                      <a:satMod val="130000"/>
                    </a:schemeClr>
                  </a:gs>
                  <a:gs pos="80000">
                    <a:schemeClr val="accent4">
                      <a:lumMod val="80000"/>
                      <a:shade val="93000"/>
                      <a:satMod val="130000"/>
                    </a:schemeClr>
                  </a:gs>
                  <a:gs pos="100000">
                    <a:schemeClr val="accent4">
                      <a:lumMod val="8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B-68C6-4077-A736-AA018D761C54}"/>
              </c:ext>
            </c:extLst>
          </c:dPt>
          <c:dPt>
            <c:idx val="22"/>
            <c:bubble3D val="0"/>
            <c:spPr>
              <a:gradFill rotWithShape="1">
                <a:gsLst>
                  <a:gs pos="0">
                    <a:schemeClr val="accent5">
                      <a:lumMod val="80000"/>
                      <a:shade val="51000"/>
                      <a:satMod val="130000"/>
                    </a:schemeClr>
                  </a:gs>
                  <a:gs pos="80000">
                    <a:schemeClr val="accent5">
                      <a:lumMod val="80000"/>
                      <a:shade val="93000"/>
                      <a:satMod val="130000"/>
                    </a:schemeClr>
                  </a:gs>
                  <a:gs pos="100000">
                    <a:schemeClr val="accent5">
                      <a:lumMod val="8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D-68C6-4077-A736-AA018D761C54}"/>
              </c:ext>
            </c:extLst>
          </c:dPt>
          <c:dPt>
            <c:idx val="23"/>
            <c:bubble3D val="0"/>
            <c:spPr>
              <a:gradFill rotWithShape="1">
                <a:gsLst>
                  <a:gs pos="0">
                    <a:schemeClr val="accent6">
                      <a:lumMod val="80000"/>
                      <a:shade val="51000"/>
                      <a:satMod val="130000"/>
                    </a:schemeClr>
                  </a:gs>
                  <a:gs pos="80000">
                    <a:schemeClr val="accent6">
                      <a:lumMod val="80000"/>
                      <a:shade val="93000"/>
                      <a:satMod val="130000"/>
                    </a:schemeClr>
                  </a:gs>
                  <a:gs pos="100000">
                    <a:schemeClr val="accent6">
                      <a:lumMod val="8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F-68C6-4077-A736-AA018D761C54}"/>
              </c:ext>
            </c:extLst>
          </c:dPt>
          <c:dPt>
            <c:idx val="24"/>
            <c:bubble3D val="0"/>
            <c:spPr>
              <a:gradFill rotWithShape="1">
                <a:gsLst>
                  <a:gs pos="0">
                    <a:schemeClr val="accent1">
                      <a:lumMod val="60000"/>
                      <a:lumOff val="40000"/>
                      <a:shade val="51000"/>
                      <a:satMod val="130000"/>
                    </a:schemeClr>
                  </a:gs>
                  <a:gs pos="80000">
                    <a:schemeClr val="accent1">
                      <a:lumMod val="60000"/>
                      <a:lumOff val="40000"/>
                      <a:shade val="93000"/>
                      <a:satMod val="130000"/>
                    </a:schemeClr>
                  </a:gs>
                  <a:gs pos="100000">
                    <a:schemeClr val="accent1">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1-68C6-4077-A736-AA018D761C54}"/>
              </c:ext>
            </c:extLst>
          </c:dPt>
          <c:dPt>
            <c:idx val="25"/>
            <c:bubble3D val="0"/>
            <c:spPr>
              <a:gradFill rotWithShape="1">
                <a:gsLst>
                  <a:gs pos="0">
                    <a:schemeClr val="accent2">
                      <a:lumMod val="60000"/>
                      <a:lumOff val="40000"/>
                      <a:shade val="51000"/>
                      <a:satMod val="130000"/>
                    </a:schemeClr>
                  </a:gs>
                  <a:gs pos="80000">
                    <a:schemeClr val="accent2">
                      <a:lumMod val="60000"/>
                      <a:lumOff val="40000"/>
                      <a:shade val="93000"/>
                      <a:satMod val="130000"/>
                    </a:schemeClr>
                  </a:gs>
                  <a:gs pos="100000">
                    <a:schemeClr val="accent2">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3-68C6-4077-A736-AA018D761C54}"/>
              </c:ext>
            </c:extLst>
          </c:dPt>
          <c:dPt>
            <c:idx val="26"/>
            <c:bubble3D val="0"/>
            <c:spPr>
              <a:gradFill rotWithShape="1">
                <a:gsLst>
                  <a:gs pos="0">
                    <a:schemeClr val="accent3">
                      <a:lumMod val="60000"/>
                      <a:lumOff val="40000"/>
                      <a:shade val="51000"/>
                      <a:satMod val="130000"/>
                    </a:schemeClr>
                  </a:gs>
                  <a:gs pos="80000">
                    <a:schemeClr val="accent3">
                      <a:lumMod val="60000"/>
                      <a:lumOff val="40000"/>
                      <a:shade val="93000"/>
                      <a:satMod val="130000"/>
                    </a:schemeClr>
                  </a:gs>
                  <a:gs pos="100000">
                    <a:schemeClr val="accent3">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5-68C6-4077-A736-AA018D761C54}"/>
              </c:ext>
            </c:extLst>
          </c:dPt>
          <c:dPt>
            <c:idx val="27"/>
            <c:bubble3D val="0"/>
            <c:spPr>
              <a:gradFill rotWithShape="1">
                <a:gsLst>
                  <a:gs pos="0">
                    <a:schemeClr val="accent4">
                      <a:lumMod val="60000"/>
                      <a:lumOff val="40000"/>
                      <a:shade val="51000"/>
                      <a:satMod val="130000"/>
                    </a:schemeClr>
                  </a:gs>
                  <a:gs pos="80000">
                    <a:schemeClr val="accent4">
                      <a:lumMod val="60000"/>
                      <a:lumOff val="40000"/>
                      <a:shade val="93000"/>
                      <a:satMod val="130000"/>
                    </a:schemeClr>
                  </a:gs>
                  <a:gs pos="100000">
                    <a:schemeClr val="accent4">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7-68C6-4077-A736-AA018D761C54}"/>
              </c:ext>
            </c:extLst>
          </c:dPt>
          <c:dPt>
            <c:idx val="28"/>
            <c:bubble3D val="0"/>
            <c:spPr>
              <a:gradFill rotWithShape="1">
                <a:gsLst>
                  <a:gs pos="0">
                    <a:schemeClr val="accent5">
                      <a:lumMod val="60000"/>
                      <a:lumOff val="40000"/>
                      <a:shade val="51000"/>
                      <a:satMod val="130000"/>
                    </a:schemeClr>
                  </a:gs>
                  <a:gs pos="80000">
                    <a:schemeClr val="accent5">
                      <a:lumMod val="60000"/>
                      <a:lumOff val="40000"/>
                      <a:shade val="93000"/>
                      <a:satMod val="130000"/>
                    </a:schemeClr>
                  </a:gs>
                  <a:gs pos="100000">
                    <a:schemeClr val="accent5">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9-68C6-4077-A736-AA018D761C54}"/>
              </c:ext>
            </c:extLst>
          </c:dPt>
          <c:dPt>
            <c:idx val="29"/>
            <c:bubble3D val="0"/>
            <c:spPr>
              <a:gradFill rotWithShape="1">
                <a:gsLst>
                  <a:gs pos="0">
                    <a:schemeClr val="accent6">
                      <a:lumMod val="60000"/>
                      <a:lumOff val="40000"/>
                      <a:shade val="51000"/>
                      <a:satMod val="130000"/>
                    </a:schemeClr>
                  </a:gs>
                  <a:gs pos="80000">
                    <a:schemeClr val="accent6">
                      <a:lumMod val="60000"/>
                      <a:lumOff val="40000"/>
                      <a:shade val="93000"/>
                      <a:satMod val="130000"/>
                    </a:schemeClr>
                  </a:gs>
                  <a:gs pos="100000">
                    <a:schemeClr val="accent6">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B-68C6-4077-A736-AA018D761C54}"/>
              </c:ext>
            </c:extLst>
          </c:dPt>
          <c:dPt>
            <c:idx val="30"/>
            <c:bubble3D val="0"/>
            <c:spPr>
              <a:gradFill rotWithShape="1">
                <a:gsLst>
                  <a:gs pos="0">
                    <a:schemeClr val="accent1">
                      <a:lumMod val="50000"/>
                      <a:shade val="51000"/>
                      <a:satMod val="130000"/>
                    </a:schemeClr>
                  </a:gs>
                  <a:gs pos="80000">
                    <a:schemeClr val="accent1">
                      <a:lumMod val="50000"/>
                      <a:shade val="93000"/>
                      <a:satMod val="130000"/>
                    </a:schemeClr>
                  </a:gs>
                  <a:gs pos="100000">
                    <a:schemeClr val="accent1">
                      <a:lumMod val="5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3D-68C6-4077-A736-AA018D761C54}"/>
              </c:ext>
            </c:extLst>
          </c:dPt>
          <c:dLbls>
            <c:dLbl>
              <c:idx val="6"/>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C6-4077-A736-AA018D761C54}"/>
                </c:ext>
              </c:extLst>
            </c:dLbl>
            <c:dLbl>
              <c:idx val="15"/>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8C6-4077-A736-AA018D761C5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FA7"/>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Sheet1!$A$34:$A$64</c:f>
              <c:strCache>
                <c:ptCount val="31"/>
                <c:pt idx="0">
                  <c:v>Flood Mitigation</c:v>
                </c:pt>
                <c:pt idx="1">
                  <c:v>Bluebelt Project </c:v>
                </c:pt>
                <c:pt idx="2">
                  <c:v>Catch Basins</c:v>
                </c:pt>
                <c:pt idx="3">
                  <c:v>Combined Sewers</c:v>
                </c:pt>
                <c:pt idx="4">
                  <c:v>Distribution Water Main</c:v>
                </c:pt>
                <c:pt idx="5">
                  <c:v>Emergency  Repair</c:v>
                </c:pt>
                <c:pt idx="6">
                  <c:v>Green Infrastructure</c:v>
                </c:pt>
                <c:pt idx="7">
                  <c:v>Infra Development</c:v>
                </c:pt>
                <c:pt idx="8">
                  <c:v>Intersection Improvement</c:v>
                </c:pt>
                <c:pt idx="9">
                  <c:v>New Sanitary Sewers</c:v>
                </c:pt>
                <c:pt idx="10">
                  <c:v>New Storm Sewers</c:v>
                </c:pt>
                <c:pt idx="11">
                  <c:v>Pedestrian Ramp Rehab</c:v>
                </c:pt>
                <c:pt idx="12">
                  <c:v>Pedestrian Bridge</c:v>
                </c:pt>
                <c:pt idx="13">
                  <c:v>Pedestrian Ramps</c:v>
                </c:pt>
                <c:pt idx="14">
                  <c:v>Plazas </c:v>
                </c:pt>
                <c:pt idx="15">
                  <c:v>Resiliency </c:v>
                </c:pt>
                <c:pt idx="16">
                  <c:v>Resurfacing</c:v>
                </c:pt>
                <c:pt idx="17">
                  <c:v>Retaining Wall</c:v>
                </c:pt>
                <c:pt idx="18">
                  <c:v>Roadway Reconstruction</c:v>
                </c:pt>
                <c:pt idx="19">
                  <c:v>Sanitary Sewer Reconstruction</c:v>
                </c:pt>
                <c:pt idx="20">
                  <c:v>Security</c:v>
                </c:pt>
                <c:pt idx="21">
                  <c:v>Select Bus Service Imprvovement</c:v>
                </c:pt>
                <c:pt idx="22">
                  <c:v>SEQ Storm Sewer Program</c:v>
                </c:pt>
                <c:pt idx="23">
                  <c:v>Sewer Rehabilitation</c:v>
                </c:pt>
                <c:pt idx="24">
                  <c:v>Sidewalk Maintenance</c:v>
                </c:pt>
                <c:pt idx="25">
                  <c:v>Special Project</c:v>
                </c:pt>
                <c:pt idx="26">
                  <c:v>Step Street</c:v>
                </c:pt>
                <c:pt idx="27">
                  <c:v>Streetscape</c:v>
                </c:pt>
                <c:pt idx="28">
                  <c:v>Trench Restoration</c:v>
                </c:pt>
                <c:pt idx="29">
                  <c:v>Trunk Water Main</c:v>
                </c:pt>
                <c:pt idx="30">
                  <c:v>Vision Zero</c:v>
                </c:pt>
              </c:strCache>
            </c:strRef>
          </c:cat>
          <c:val>
            <c:numRef>
              <c:f>Sheet1!$B$34:$B$64</c:f>
              <c:numCache>
                <c:formatCode>General</c:formatCode>
                <c:ptCount val="31"/>
                <c:pt idx="0">
                  <c:v>3</c:v>
                </c:pt>
                <c:pt idx="1">
                  <c:v>4</c:v>
                </c:pt>
                <c:pt idx="2">
                  <c:v>4</c:v>
                </c:pt>
                <c:pt idx="3">
                  <c:v>8</c:v>
                </c:pt>
                <c:pt idx="4">
                  <c:v>36</c:v>
                </c:pt>
                <c:pt idx="5">
                  <c:v>22</c:v>
                </c:pt>
                <c:pt idx="6">
                  <c:v>22</c:v>
                </c:pt>
                <c:pt idx="7">
                  <c:v>4</c:v>
                </c:pt>
                <c:pt idx="8">
                  <c:v>7</c:v>
                </c:pt>
                <c:pt idx="9">
                  <c:v>4</c:v>
                </c:pt>
                <c:pt idx="10">
                  <c:v>57</c:v>
                </c:pt>
                <c:pt idx="11">
                  <c:v>14</c:v>
                </c:pt>
                <c:pt idx="12">
                  <c:v>13</c:v>
                </c:pt>
                <c:pt idx="13">
                  <c:v>17</c:v>
                </c:pt>
                <c:pt idx="14">
                  <c:v>17</c:v>
                </c:pt>
                <c:pt idx="15">
                  <c:v>17</c:v>
                </c:pt>
                <c:pt idx="16">
                  <c:v>3</c:v>
                </c:pt>
                <c:pt idx="17">
                  <c:v>4</c:v>
                </c:pt>
                <c:pt idx="18">
                  <c:v>56</c:v>
                </c:pt>
                <c:pt idx="19">
                  <c:v>6</c:v>
                </c:pt>
                <c:pt idx="20">
                  <c:v>3</c:v>
                </c:pt>
                <c:pt idx="21">
                  <c:v>13</c:v>
                </c:pt>
                <c:pt idx="22">
                  <c:v>44</c:v>
                </c:pt>
                <c:pt idx="23">
                  <c:v>18</c:v>
                </c:pt>
                <c:pt idx="24">
                  <c:v>26</c:v>
                </c:pt>
                <c:pt idx="25">
                  <c:v>2</c:v>
                </c:pt>
                <c:pt idx="26">
                  <c:v>5</c:v>
                </c:pt>
                <c:pt idx="27">
                  <c:v>20</c:v>
                </c:pt>
                <c:pt idx="28">
                  <c:v>3</c:v>
                </c:pt>
                <c:pt idx="29">
                  <c:v>25</c:v>
                </c:pt>
                <c:pt idx="30">
                  <c:v>36</c:v>
                </c:pt>
              </c:numCache>
            </c:numRef>
          </c:val>
          <c:extLst>
            <c:ext xmlns:c16="http://schemas.microsoft.com/office/drawing/2014/chart" uri="{C3380CC4-5D6E-409C-BE32-E72D297353CC}">
              <c16:uniqueId val="{0000003E-68C6-4077-A736-AA018D761C5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5277777777777777E-2"/>
          <c:y val="0.69081637017595021"/>
          <c:w val="0.96567421259842523"/>
          <c:h val="0.21041819772528436"/>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2FA7"/>
              </a:solidFill>
              <a:latin typeface="+mn-lt"/>
              <a:ea typeface="+mn-ea"/>
              <a:cs typeface="+mn-cs"/>
            </a:defRPr>
          </a:pPr>
          <a:endParaRPr lang="en-US"/>
        </a:p>
      </c:txPr>
    </c:legend>
    <c:plotVisOnly val="1"/>
    <c:dispBlanksAs val="gap"/>
    <c:showDLblsOverMax val="0"/>
  </c:chart>
  <c:spPr>
    <a:noFill/>
    <a:ln w="9525" cap="flat" cmpd="sng" algn="ctr">
      <a:solidFill>
        <a:schemeClr val="tx2">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0.03937</cdr:x>
      <cdr:y>0.18337</cdr:y>
    </cdr:from>
    <cdr:to>
      <cdr:x>0.28478</cdr:x>
      <cdr:y>0.21172</cdr:y>
    </cdr:to>
    <cdr:sp macro="" textlink="">
      <cdr:nvSpPr>
        <cdr:cNvPr id="3" name="TextBox 2">
          <a:extLst xmlns:a="http://schemas.openxmlformats.org/drawingml/2006/main">
            <a:ext uri="{FF2B5EF4-FFF2-40B4-BE49-F238E27FC236}">
              <a16:creationId xmlns:a16="http://schemas.microsoft.com/office/drawing/2014/main" id="{10CE5F96-D09A-4257-B49D-B3D965323447}"/>
            </a:ext>
          </a:extLst>
        </cdr:cNvPr>
        <cdr:cNvSpPr txBox="1"/>
      </cdr:nvSpPr>
      <cdr:spPr>
        <a:xfrm xmlns:a="http://schemas.openxmlformats.org/drawingml/2006/main">
          <a:off x="285750" y="923926"/>
          <a:ext cx="1781175"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0.54167</cdr:x>
      <cdr:y>0.35185</cdr:y>
    </cdr:from>
    <cdr:to>
      <cdr:x>0.975</cdr:x>
      <cdr:y>0.64815</cdr:y>
    </cdr:to>
    <cdr:sp macro="" textlink="">
      <cdr:nvSpPr>
        <cdr:cNvPr id="4" name="TextBox 4">
          <a:extLst xmlns:a="http://schemas.openxmlformats.org/drawingml/2006/main">
            <a:ext uri="{FF2B5EF4-FFF2-40B4-BE49-F238E27FC236}">
              <a16:creationId xmlns:a16="http://schemas.microsoft.com/office/drawing/2014/main" id="{016EEF54-B0C9-4F7A-9CF7-61041867A94C}"/>
            </a:ext>
          </a:extLst>
        </cdr:cNvPr>
        <cdr:cNvSpPr txBox="1"/>
      </cdr:nvSpPr>
      <cdr:spPr>
        <a:xfrm xmlns:a="http://schemas.openxmlformats.org/drawingml/2006/main">
          <a:off x="4953000" y="1809750"/>
          <a:ext cx="3962400" cy="15240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dirty="0">
              <a:solidFill>
                <a:srgbClr val="EE7653"/>
              </a:solidFill>
            </a:rPr>
            <a:t>In-House</a:t>
          </a:r>
          <a:r>
            <a:rPr lang="en-US" sz="1800" b="1" baseline="0" dirty="0">
              <a:solidFill>
                <a:srgbClr val="EE7653"/>
              </a:solidFill>
            </a:rPr>
            <a:t> Design - </a:t>
          </a:r>
          <a:r>
            <a:rPr lang="en-US" sz="1800" b="1" baseline="0" dirty="0">
              <a:solidFill>
                <a:srgbClr val="002FA7"/>
              </a:solidFill>
            </a:rPr>
            <a:t>60%</a:t>
          </a:r>
        </a:p>
        <a:p xmlns:a="http://schemas.openxmlformats.org/drawingml/2006/main">
          <a:r>
            <a:rPr lang="en-US" sz="1800" b="1" baseline="0" dirty="0">
              <a:solidFill>
                <a:srgbClr val="EE7653"/>
              </a:solidFill>
            </a:rPr>
            <a:t>Consultant Design - </a:t>
          </a:r>
          <a:r>
            <a:rPr lang="en-US" sz="1800" b="1" baseline="0" dirty="0">
              <a:solidFill>
                <a:srgbClr val="002FA7"/>
              </a:solidFill>
            </a:rPr>
            <a:t>40%</a:t>
          </a:r>
        </a:p>
        <a:p xmlns:a="http://schemas.openxmlformats.org/drawingml/2006/main">
          <a:endParaRPr lang="en-US" sz="1800" b="1" baseline="0" dirty="0">
            <a:solidFill>
              <a:srgbClr val="002FA7"/>
            </a:solidFill>
          </a:endParaRPr>
        </a:p>
        <a:p xmlns:a="http://schemas.openxmlformats.org/drawingml/2006/main">
          <a:r>
            <a:rPr lang="en-US" sz="1800" b="1" dirty="0">
              <a:solidFill>
                <a:srgbClr val="EE7653"/>
              </a:solidFill>
              <a:effectLst/>
            </a:rPr>
            <a:t>In-House</a:t>
          </a:r>
          <a:r>
            <a:rPr lang="en-US" sz="1800" b="1" baseline="0" dirty="0">
              <a:solidFill>
                <a:srgbClr val="EE7653"/>
              </a:solidFill>
              <a:effectLst/>
            </a:rPr>
            <a:t> CM/REI - </a:t>
          </a:r>
          <a:r>
            <a:rPr lang="en-US" sz="1800" b="1" baseline="0" dirty="0">
              <a:solidFill>
                <a:srgbClr val="002FA7"/>
              </a:solidFill>
              <a:effectLst/>
            </a:rPr>
            <a:t>30%</a:t>
          </a:r>
          <a:endParaRPr lang="en-US" sz="1800" b="1" dirty="0">
            <a:solidFill>
              <a:srgbClr val="002FA7"/>
            </a:solidFill>
            <a:effectLst/>
          </a:endParaRPr>
        </a:p>
        <a:p xmlns:a="http://schemas.openxmlformats.org/drawingml/2006/main">
          <a:r>
            <a:rPr lang="en-US" sz="1800" b="1" baseline="0" dirty="0">
              <a:solidFill>
                <a:srgbClr val="EE7653"/>
              </a:solidFill>
              <a:effectLst/>
            </a:rPr>
            <a:t>Consultant CM/REI - </a:t>
          </a:r>
          <a:r>
            <a:rPr lang="en-US" sz="1800" b="1" baseline="0" dirty="0">
              <a:solidFill>
                <a:srgbClr val="002FA7"/>
              </a:solidFill>
              <a:effectLst/>
            </a:rPr>
            <a:t>70%</a:t>
          </a:r>
          <a:endParaRPr lang="en-US" sz="1800" b="1" dirty="0">
            <a:solidFill>
              <a:srgbClr val="002FA7"/>
            </a:solidFill>
            <a:effectLst/>
          </a:endParaRPr>
        </a:p>
        <a:p xmlns:a="http://schemas.openxmlformats.org/drawingml/2006/main">
          <a:endParaRPr lang="en-US" sz="1800" baseline="0" dirty="0"/>
        </a:p>
        <a:p xmlns:a="http://schemas.openxmlformats.org/drawingml/2006/main">
          <a:endParaRPr lang="en-US" sz="1800" dirty="0"/>
        </a:p>
      </cdr:txBody>
    </cdr:sp>
  </cdr:relSizeAnchor>
  <cdr:relSizeAnchor xmlns:cdr="http://schemas.openxmlformats.org/drawingml/2006/chartDrawing">
    <cdr:from>
      <cdr:x>0.63333</cdr:x>
      <cdr:y>0.02593</cdr:y>
    </cdr:from>
    <cdr:to>
      <cdr:x>0.96667</cdr:x>
      <cdr:y>0.1</cdr:y>
    </cdr:to>
    <cdr:sp macro="" textlink="">
      <cdr:nvSpPr>
        <cdr:cNvPr id="2" name="TextBox 1">
          <a:extLst xmlns:a="http://schemas.openxmlformats.org/drawingml/2006/main">
            <a:ext uri="{FF2B5EF4-FFF2-40B4-BE49-F238E27FC236}">
              <a16:creationId xmlns:a16="http://schemas.microsoft.com/office/drawing/2014/main" id="{3B29BCAC-7E51-0B4E-9A35-8EECCE48024C}"/>
            </a:ext>
          </a:extLst>
        </cdr:cNvPr>
        <cdr:cNvSpPr txBox="1"/>
      </cdr:nvSpPr>
      <cdr:spPr>
        <a:xfrm xmlns:a="http://schemas.openxmlformats.org/drawingml/2006/main">
          <a:off x="5791200" y="133350"/>
          <a:ext cx="3048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0.575</cdr:x>
      <cdr:y>0.02593</cdr:y>
    </cdr:from>
    <cdr:to>
      <cdr:x>0.975</cdr:x>
      <cdr:y>0.17407</cdr:y>
    </cdr:to>
    <cdr:sp macro="" textlink="">
      <cdr:nvSpPr>
        <cdr:cNvPr id="5" name="TextBox 4">
          <a:extLst xmlns:a="http://schemas.openxmlformats.org/drawingml/2006/main">
            <a:ext uri="{FF2B5EF4-FFF2-40B4-BE49-F238E27FC236}">
              <a16:creationId xmlns:a16="http://schemas.microsoft.com/office/drawing/2014/main" id="{08A14920-F503-7C44-9DE6-BFF2678872C7}"/>
            </a:ext>
          </a:extLst>
        </cdr:cNvPr>
        <cdr:cNvSpPr txBox="1"/>
      </cdr:nvSpPr>
      <cdr:spPr>
        <a:xfrm xmlns:a="http://schemas.openxmlformats.org/drawingml/2006/main">
          <a:off x="5257800" y="133350"/>
          <a:ext cx="36576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1347" cy="346949"/>
          </a:xfrm>
          <a:prstGeom prst="rect">
            <a:avLst/>
          </a:prstGeom>
        </p:spPr>
        <p:txBody>
          <a:bodyPr vert="horz" lIns="91440" tIns="45720" rIns="91440" bIns="45720" rtlCol="0"/>
          <a:lstStyle>
            <a:lvl1pPr algn="l">
              <a:defRPr sz="1200"/>
            </a:lvl1pPr>
          </a:lstStyle>
          <a:p>
            <a:r>
              <a:rPr lang="en-US" dirty="0"/>
              <a:t>NYC Dept. of Design and Construction</a:t>
            </a:r>
          </a:p>
        </p:txBody>
      </p:sp>
      <p:sp>
        <p:nvSpPr>
          <p:cNvPr id="3" name="Date Placeholder 2"/>
          <p:cNvSpPr>
            <a:spLocks noGrp="1"/>
          </p:cNvSpPr>
          <p:nvPr>
            <p:ph type="dt" sz="quarter" idx="1"/>
          </p:nvPr>
        </p:nvSpPr>
        <p:spPr>
          <a:xfrm>
            <a:off x="5229440" y="0"/>
            <a:ext cx="4001347" cy="346949"/>
          </a:xfrm>
          <a:prstGeom prst="rect">
            <a:avLst/>
          </a:prstGeom>
        </p:spPr>
        <p:txBody>
          <a:bodyPr vert="horz" lIns="91440" tIns="45720" rIns="91440" bIns="45720" rtlCol="0"/>
          <a:lstStyle>
            <a:lvl1pPr algn="r">
              <a:defRPr sz="1200"/>
            </a:lvl1pPr>
          </a:lstStyle>
          <a:p>
            <a:fld id="{A5958E19-12F9-43C0-8DB6-BF5414224AAB}" type="datetime4">
              <a:rPr lang="en-US" smtClean="0"/>
              <a:t>November 28, 2018</a:t>
            </a:fld>
            <a:endParaRPr lang="en-US" dirty="0"/>
          </a:p>
        </p:txBody>
      </p:sp>
      <p:sp>
        <p:nvSpPr>
          <p:cNvPr id="4" name="Footer Placeholder 3"/>
          <p:cNvSpPr>
            <a:spLocks noGrp="1"/>
          </p:cNvSpPr>
          <p:nvPr>
            <p:ph type="ftr" sz="quarter" idx="2"/>
          </p:nvPr>
        </p:nvSpPr>
        <p:spPr>
          <a:xfrm>
            <a:off x="0" y="6586060"/>
            <a:ext cx="4001347" cy="346949"/>
          </a:xfrm>
          <a:prstGeom prst="rect">
            <a:avLst/>
          </a:prstGeom>
        </p:spPr>
        <p:txBody>
          <a:bodyPr vert="horz" lIns="91440" tIns="45720" rIns="91440" bIns="45720" rtlCol="0" anchor="b"/>
          <a:lstStyle>
            <a:lvl1pPr algn="l">
              <a:defRPr sz="1200"/>
            </a:lvl1pPr>
          </a:lstStyle>
          <a:p>
            <a:r>
              <a:rPr lang="en-US" dirty="0"/>
              <a:t>http://www.nyc.gov/ddc</a:t>
            </a:r>
          </a:p>
        </p:txBody>
      </p:sp>
      <p:sp>
        <p:nvSpPr>
          <p:cNvPr id="5" name="Slide Number Placeholder 4"/>
          <p:cNvSpPr>
            <a:spLocks noGrp="1"/>
          </p:cNvSpPr>
          <p:nvPr>
            <p:ph type="sldNum" sz="quarter" idx="3"/>
          </p:nvPr>
        </p:nvSpPr>
        <p:spPr>
          <a:xfrm>
            <a:off x="5229440" y="6586060"/>
            <a:ext cx="4001347" cy="346949"/>
          </a:xfrm>
          <a:prstGeom prst="rect">
            <a:avLst/>
          </a:prstGeom>
        </p:spPr>
        <p:txBody>
          <a:bodyPr vert="horz" lIns="91440" tIns="45720" rIns="91440" bIns="45720" rtlCol="0" anchor="b"/>
          <a:lstStyle>
            <a:lvl1pPr algn="r">
              <a:defRPr sz="1200"/>
            </a:lvl1pPr>
          </a:lstStyle>
          <a:p>
            <a:fld id="{C42A8AD6-3B96-46E7-8BFC-8322D012DFA6}" type="slidenum">
              <a:rPr lang="en-US" smtClean="0"/>
              <a:t>‹#›</a:t>
            </a:fld>
            <a:endParaRPr lang="en-US" dirty="0"/>
          </a:p>
        </p:txBody>
      </p:sp>
    </p:spTree>
    <p:extLst>
      <p:ext uri="{BB962C8B-B14F-4D97-AF65-F5344CB8AC3E}">
        <p14:creationId xmlns:p14="http://schemas.microsoft.com/office/powerpoint/2010/main" val="252569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500" cy="3460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29225" y="0"/>
            <a:ext cx="4002088" cy="346075"/>
          </a:xfrm>
          <a:prstGeom prst="rect">
            <a:avLst/>
          </a:prstGeom>
        </p:spPr>
        <p:txBody>
          <a:bodyPr vert="horz" lIns="91440" tIns="45720" rIns="91440" bIns="45720" rtlCol="0"/>
          <a:lstStyle>
            <a:lvl1pPr algn="r">
              <a:defRPr sz="1200"/>
            </a:lvl1pPr>
          </a:lstStyle>
          <a:p>
            <a:fld id="{D1AF044F-C32C-1044-8654-CBBB4F3A10E9}" type="datetimeFigureOut">
              <a:rPr lang="en-US" smtClean="0"/>
              <a:t>11/28/2018</a:t>
            </a:fld>
            <a:endParaRPr lang="en-US" dirty="0"/>
          </a:p>
        </p:txBody>
      </p:sp>
      <p:sp>
        <p:nvSpPr>
          <p:cNvPr id="4" name="Slide Image Placeholder 3"/>
          <p:cNvSpPr>
            <a:spLocks noGrp="1" noRot="1" noChangeAspect="1"/>
          </p:cNvSpPr>
          <p:nvPr>
            <p:ph type="sldImg" idx="2"/>
          </p:nvPr>
        </p:nvSpPr>
        <p:spPr>
          <a:xfrm>
            <a:off x="2305050" y="520700"/>
            <a:ext cx="4622800" cy="2600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3925" y="3294063"/>
            <a:ext cx="7385050" cy="31194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86538"/>
            <a:ext cx="4000500" cy="3460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29225" y="6586538"/>
            <a:ext cx="4002088" cy="346075"/>
          </a:xfrm>
          <a:prstGeom prst="rect">
            <a:avLst/>
          </a:prstGeom>
        </p:spPr>
        <p:txBody>
          <a:bodyPr vert="horz" lIns="91440" tIns="45720" rIns="91440" bIns="45720" rtlCol="0" anchor="b"/>
          <a:lstStyle>
            <a:lvl1pPr algn="r">
              <a:defRPr sz="1200"/>
            </a:lvl1pPr>
          </a:lstStyle>
          <a:p>
            <a:fld id="{F315A2FD-A3B1-4E42-A798-A9725941BD17}" type="slidenum">
              <a:rPr lang="en-US" smtClean="0"/>
              <a:t>‹#›</a:t>
            </a:fld>
            <a:endParaRPr lang="en-US" dirty="0"/>
          </a:p>
        </p:txBody>
      </p:sp>
    </p:spTree>
    <p:extLst>
      <p:ext uri="{BB962C8B-B14F-4D97-AF65-F5344CB8AC3E}">
        <p14:creationId xmlns:p14="http://schemas.microsoft.com/office/powerpoint/2010/main" val="1766376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5A2FD-A3B1-4E42-A798-A9725941BD17}" type="slidenum">
              <a:rPr lang="en-US" smtClean="0"/>
              <a:t>13</a:t>
            </a:fld>
            <a:endParaRPr lang="en-US" dirty="0"/>
          </a:p>
        </p:txBody>
      </p:sp>
    </p:spTree>
    <p:extLst>
      <p:ext uri="{BB962C8B-B14F-4D97-AF65-F5344CB8AC3E}">
        <p14:creationId xmlns:p14="http://schemas.microsoft.com/office/powerpoint/2010/main" val="85021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5A2FD-A3B1-4E42-A798-A9725941BD17}" type="slidenum">
              <a:rPr lang="en-US" smtClean="0"/>
              <a:t>18</a:t>
            </a:fld>
            <a:endParaRPr lang="en-US" dirty="0"/>
          </a:p>
        </p:txBody>
      </p:sp>
    </p:spTree>
    <p:extLst>
      <p:ext uri="{BB962C8B-B14F-4D97-AF65-F5344CB8AC3E}">
        <p14:creationId xmlns:p14="http://schemas.microsoft.com/office/powerpoint/2010/main" val="707319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FA7"/>
        </a:solidFill>
        <a:effectLst/>
      </p:bgPr>
    </p:bg>
    <p:spTree>
      <p:nvGrpSpPr>
        <p:cNvPr id="1" name=""/>
        <p:cNvGrpSpPr/>
        <p:nvPr/>
      </p:nvGrpSpPr>
      <p:grpSpPr>
        <a:xfrm>
          <a:off x="0" y="0"/>
          <a:ext cx="0" cy="0"/>
          <a:chOff x="0" y="0"/>
          <a:chExt cx="0" cy="0"/>
        </a:xfrm>
      </p:grpSpPr>
      <p:pic>
        <p:nvPicPr>
          <p:cNvPr id="9" name="Picture 8" descr="PP BG (Widescreen) 1.jpg">
            <a:extLst>
              <a:ext uri="{FF2B5EF4-FFF2-40B4-BE49-F238E27FC236}">
                <a16:creationId xmlns:a16="http://schemas.microsoft.com/office/drawing/2014/main" id="{4EEAD93D-3795-9F45-B112-02634A92AA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userDrawn="1"/>
        </p:nvSpPr>
        <p:spPr>
          <a:xfrm>
            <a:off x="152400" y="4686300"/>
            <a:ext cx="2514600" cy="400050"/>
          </a:xfrm>
          <a:prstGeom prst="rect">
            <a:avLst/>
          </a:prstGeom>
          <a:solidFill>
            <a:srgbClr val="002FA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6EB9870-11E5-174D-B426-93B905BAD8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9800" y="4552950"/>
            <a:ext cx="905256" cy="291557"/>
          </a:xfrm>
          <a:prstGeom prst="rect">
            <a:avLst/>
          </a:prstGeom>
        </p:spPr>
      </p:pic>
      <p:pic>
        <p:nvPicPr>
          <p:cNvPr id="13" name="Picture 12">
            <a:extLst>
              <a:ext uri="{FF2B5EF4-FFF2-40B4-BE49-F238E27FC236}">
                <a16:creationId xmlns:a16="http://schemas.microsoft.com/office/drawing/2014/main" id="{0C2CF969-23BB-E84C-B130-81997BD5B4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19800" y="300746"/>
            <a:ext cx="1524002" cy="289804"/>
          </a:xfrm>
          <a:prstGeom prst="rect">
            <a:avLst/>
          </a:prstGeom>
        </p:spPr>
      </p:pic>
      <p:sp>
        <p:nvSpPr>
          <p:cNvPr id="8" name="Title 1">
            <a:extLst>
              <a:ext uri="{FF2B5EF4-FFF2-40B4-BE49-F238E27FC236}">
                <a16:creationId xmlns:a16="http://schemas.microsoft.com/office/drawing/2014/main" id="{1E1D7065-84DE-6841-A567-9821297A2D09}"/>
              </a:ext>
            </a:extLst>
          </p:cNvPr>
          <p:cNvSpPr>
            <a:spLocks noGrp="1"/>
          </p:cNvSpPr>
          <p:nvPr>
            <p:ph type="ctrTitle" hasCustomPrompt="1"/>
          </p:nvPr>
        </p:nvSpPr>
        <p:spPr>
          <a:xfrm>
            <a:off x="1981200" y="2168599"/>
            <a:ext cx="5943600" cy="932764"/>
          </a:xfrm>
          <a:prstGeom prst="rect">
            <a:avLst/>
          </a:prstGeom>
        </p:spPr>
        <p:txBody>
          <a:bodyPr lIns="0" tIns="0" rIns="0" bIns="0"/>
          <a:lstStyle>
            <a:lvl1pPr>
              <a:lnSpc>
                <a:spcPct val="90000"/>
              </a:lnSpc>
              <a:defRPr sz="2900" b="1" i="0" u="none" strike="noStrike" kern="800" cap="none" spc="40" baseline="0">
                <a:solidFill>
                  <a:schemeClr val="bg1"/>
                </a:solidFill>
                <a:uFillTx/>
                <a:latin typeface="Arial"/>
              </a:defRPr>
            </a:lvl1pPr>
          </a:lstStyle>
          <a:p>
            <a:r>
              <a:rPr lang="en-US" dirty="0"/>
              <a:t>Title Slide</a:t>
            </a:r>
            <a:br>
              <a:rPr lang="en-US" dirty="0"/>
            </a:br>
            <a:r>
              <a:rPr lang="en-US" dirty="0"/>
              <a:t>Goes Here</a:t>
            </a:r>
          </a:p>
        </p:txBody>
      </p:sp>
      <p:sp>
        <p:nvSpPr>
          <p:cNvPr id="16" name="Text Placeholder 4">
            <a:extLst>
              <a:ext uri="{FF2B5EF4-FFF2-40B4-BE49-F238E27FC236}">
                <a16:creationId xmlns:a16="http://schemas.microsoft.com/office/drawing/2014/main" id="{DB517DC1-F1CD-8E47-8347-757F86809103}"/>
              </a:ext>
            </a:extLst>
          </p:cNvPr>
          <p:cNvSpPr>
            <a:spLocks noGrp="1"/>
          </p:cNvSpPr>
          <p:nvPr>
            <p:ph type="body" sz="quarter" idx="11" hasCustomPrompt="1"/>
          </p:nvPr>
        </p:nvSpPr>
        <p:spPr>
          <a:xfrm>
            <a:off x="1981200" y="3449785"/>
            <a:ext cx="4114800" cy="285750"/>
          </a:xfrm>
          <a:prstGeom prst="rect">
            <a:avLst/>
          </a:prstGeom>
        </p:spPr>
        <p:txBody>
          <a:bodyPr vert="horz" lIns="0" anchor="ctr" anchorCtr="0"/>
          <a:lstStyle>
            <a:lvl1pPr marL="0" indent="0">
              <a:buNone/>
              <a:defRPr sz="1700" b="1" i="0" kern="800" spc="40" baseline="0">
                <a:solidFill>
                  <a:schemeClr val="bg1"/>
                </a:solidFill>
                <a:latin typeface="Arial"/>
              </a:defRPr>
            </a:lvl1pPr>
          </a:lstStyle>
          <a:p>
            <a:pPr lvl="0"/>
            <a:r>
              <a:rPr lang="en-US" dirty="0"/>
              <a:t>July 1, 2018</a:t>
            </a:r>
          </a:p>
        </p:txBody>
      </p:sp>
    </p:spTree>
    <p:extLst>
      <p:ext uri="{BB962C8B-B14F-4D97-AF65-F5344CB8AC3E}">
        <p14:creationId xmlns:p14="http://schemas.microsoft.com/office/powerpoint/2010/main" val="91184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rgbClr val="002FA7"/>
        </a:solidFill>
        <a:effectLst/>
      </p:bgPr>
    </p:bg>
    <p:spTree>
      <p:nvGrpSpPr>
        <p:cNvPr id="1" name=""/>
        <p:cNvGrpSpPr/>
        <p:nvPr/>
      </p:nvGrpSpPr>
      <p:grpSpPr>
        <a:xfrm>
          <a:off x="0" y="0"/>
          <a:ext cx="0" cy="0"/>
          <a:chOff x="0" y="0"/>
          <a:chExt cx="0" cy="0"/>
        </a:xfrm>
      </p:grpSpPr>
      <p:sp>
        <p:nvSpPr>
          <p:cNvPr id="3" name="Rectangle 2"/>
          <p:cNvSpPr/>
          <p:nvPr userDrawn="1"/>
        </p:nvSpPr>
        <p:spPr>
          <a:xfrm>
            <a:off x="152400" y="4686300"/>
            <a:ext cx="2590800" cy="400050"/>
          </a:xfrm>
          <a:prstGeom prst="rect">
            <a:avLst/>
          </a:prstGeom>
          <a:solidFill>
            <a:srgbClr val="002FA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descr="PP BG (Widescreen) 1.jpg">
            <a:extLst>
              <a:ext uri="{FF2B5EF4-FFF2-40B4-BE49-F238E27FC236}">
                <a16:creationId xmlns:a16="http://schemas.microsoft.com/office/drawing/2014/main" id="{D9DCA3FC-8262-094C-825D-E199FCD05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BA28F77C-982E-2844-8F78-5DEF5017D7C7}"/>
              </a:ext>
            </a:extLst>
          </p:cNvPr>
          <p:cNvSpPr>
            <a:spLocks noGrp="1"/>
          </p:cNvSpPr>
          <p:nvPr>
            <p:ph type="ctrTitle" hasCustomPrompt="1"/>
          </p:nvPr>
        </p:nvSpPr>
        <p:spPr>
          <a:xfrm>
            <a:off x="1981200" y="2168599"/>
            <a:ext cx="5943600" cy="932764"/>
          </a:xfrm>
          <a:prstGeom prst="rect">
            <a:avLst/>
          </a:prstGeom>
        </p:spPr>
        <p:txBody>
          <a:bodyPr lIns="0" tIns="0" rIns="0" bIns="0"/>
          <a:lstStyle>
            <a:lvl1pPr>
              <a:lnSpc>
                <a:spcPct val="90000"/>
              </a:lnSpc>
              <a:defRPr sz="2900" b="1" i="0" u="none" strike="noStrike" kern="800" cap="none" spc="40" baseline="0">
                <a:solidFill>
                  <a:schemeClr val="bg1"/>
                </a:solidFill>
                <a:uFillTx/>
                <a:latin typeface="Arial"/>
              </a:defRPr>
            </a:lvl1pPr>
          </a:lstStyle>
          <a:p>
            <a:r>
              <a:rPr lang="en-US" dirty="0"/>
              <a:t>Break Slide</a:t>
            </a:r>
          </a:p>
        </p:txBody>
      </p:sp>
    </p:spTree>
    <p:extLst>
      <p:ext uri="{BB962C8B-B14F-4D97-AF65-F5344CB8AC3E}">
        <p14:creationId xmlns:p14="http://schemas.microsoft.com/office/powerpoint/2010/main" val="192459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mp; Individual Poi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171452"/>
            <a:ext cx="7010400" cy="571499"/>
          </a:xfrm>
          <a:prstGeom prst="rect">
            <a:avLst/>
          </a:prstGeom>
        </p:spPr>
        <p:txBody>
          <a:bodyPr lIns="0" tIns="0" rIns="0" bIns="0"/>
          <a:lstStyle>
            <a:lvl1pPr>
              <a:lnSpc>
                <a:spcPct val="90000"/>
              </a:lnSpc>
              <a:defRPr sz="2700" b="1" i="0" u="none" strike="noStrike" kern="800" cap="none" spc="40" baseline="0">
                <a:solidFill>
                  <a:srgbClr val="002FA7"/>
                </a:solidFill>
                <a:uFillTx/>
                <a:latin typeface="Arial"/>
              </a:defRPr>
            </a:lvl1pPr>
          </a:lstStyle>
          <a:p>
            <a:r>
              <a:rPr lang="en-US" dirty="0"/>
              <a:t>Headline (Individual Points)</a:t>
            </a:r>
          </a:p>
        </p:txBody>
      </p:sp>
      <p:sp>
        <p:nvSpPr>
          <p:cNvPr id="10" name="Text Placeholder 9"/>
          <p:cNvSpPr>
            <a:spLocks noGrp="1"/>
          </p:cNvSpPr>
          <p:nvPr>
            <p:ph type="body" sz="quarter" idx="11" hasCustomPrompt="1"/>
          </p:nvPr>
        </p:nvSpPr>
        <p:spPr>
          <a:xfrm>
            <a:off x="304800" y="1144988"/>
            <a:ext cx="7848600" cy="2645962"/>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1200"/>
              </a:spcAft>
              <a:buClrTx/>
              <a:buSzTx/>
              <a:buFont typeface="Arial" pitchFamily="34" charset="0"/>
              <a:buNone/>
              <a:tabLst/>
              <a:defRPr sz="2700" b="0" i="0" kern="800" spc="60" baseline="0">
                <a:solidFill>
                  <a:srgbClr val="002FA7"/>
                </a:solidFill>
                <a:latin typeface="Arial"/>
              </a:defRPr>
            </a:lvl1pPr>
          </a:lstStyle>
          <a:p>
            <a:pPr lvl="0"/>
            <a:r>
              <a:rPr lang="en-US" dirty="0"/>
              <a:t>Click to edit text</a:t>
            </a:r>
          </a:p>
          <a:p>
            <a:pPr lvl="0"/>
            <a:r>
              <a:rPr lang="en-US" dirty="0"/>
              <a:t>Additional text here</a:t>
            </a:r>
          </a:p>
          <a:p>
            <a:pPr lvl="0"/>
            <a:r>
              <a:rPr lang="en-US" dirty="0"/>
              <a:t>Additional text here</a:t>
            </a:r>
          </a:p>
          <a:p>
            <a:pPr lvl="0"/>
            <a:r>
              <a:rPr lang="en-US" dirty="0"/>
              <a:t>Additional text here</a:t>
            </a:r>
          </a:p>
          <a:p>
            <a:pPr lvl="0"/>
            <a:r>
              <a:rPr lang="en-US" dirty="0"/>
              <a:t>Additional text here</a:t>
            </a:r>
          </a:p>
        </p:txBody>
      </p:sp>
      <p:sp>
        <p:nvSpPr>
          <p:cNvPr id="6" name="Text Placeholder 4">
            <a:extLst>
              <a:ext uri="{FF2B5EF4-FFF2-40B4-BE49-F238E27FC236}">
                <a16:creationId xmlns:a16="http://schemas.microsoft.com/office/drawing/2014/main" id="{2A8BA23A-050D-7541-96C7-3B0389C4BC9D}"/>
              </a:ext>
            </a:extLst>
          </p:cNvPr>
          <p:cNvSpPr>
            <a:spLocks noGrp="1"/>
          </p:cNvSpPr>
          <p:nvPr>
            <p:ph type="body" sz="quarter" idx="12" hasCustomPrompt="1"/>
          </p:nvPr>
        </p:nvSpPr>
        <p:spPr>
          <a:xfrm>
            <a:off x="304800" y="4800600"/>
            <a:ext cx="4114800" cy="285750"/>
          </a:xfrm>
          <a:prstGeom prst="rect">
            <a:avLst/>
          </a:prstGeom>
        </p:spPr>
        <p:txBody>
          <a:bodyPr vert="horz" lIns="0" anchor="ctr" anchorCtr="0"/>
          <a:lstStyle>
            <a:lvl1pPr marL="0" indent="0">
              <a:buNone/>
              <a:defRPr sz="1000" b="1" i="0" kern="800" spc="40" baseline="0">
                <a:solidFill>
                  <a:srgbClr val="FF6F24"/>
                </a:solidFill>
                <a:latin typeface="Arial"/>
              </a:defRPr>
            </a:lvl1pPr>
          </a:lstStyle>
          <a:p>
            <a:pPr lvl="0"/>
            <a:r>
              <a:rPr lang="en-US" dirty="0"/>
              <a:t>Section Title Goes Here</a:t>
            </a:r>
          </a:p>
        </p:txBody>
      </p:sp>
    </p:spTree>
    <p:extLst>
      <p:ext uri="{BB962C8B-B14F-4D97-AF65-F5344CB8AC3E}">
        <p14:creationId xmlns:p14="http://schemas.microsoft.com/office/powerpoint/2010/main" val="357560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Paragraph">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304800" y="1143000"/>
            <a:ext cx="7696200" cy="3390900"/>
          </a:xfrm>
          <a:prstGeom prst="rect">
            <a:avLst/>
          </a:prstGeom>
        </p:spPr>
        <p:txBody>
          <a:bodyPr vert="horz" lIns="0" tIns="0" rIns="0" bIns="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000" b="0" i="0" u="none" spc="60" baseline="0">
                <a:solidFill>
                  <a:srgbClr val="002FA7"/>
                </a:solidFill>
                <a:latin typeface="Aria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text.</a:t>
            </a:r>
          </a:p>
          <a:p>
            <a:pPr lvl="0"/>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Keep within 10 lines of text. No pictures. If you need an image, use one of the picture templates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Title 1">
            <a:extLst>
              <a:ext uri="{FF2B5EF4-FFF2-40B4-BE49-F238E27FC236}">
                <a16:creationId xmlns:a16="http://schemas.microsoft.com/office/drawing/2014/main" id="{2AE8CA89-906A-D047-8853-FC4D8A15ACCC}"/>
              </a:ext>
            </a:extLst>
          </p:cNvPr>
          <p:cNvSpPr>
            <a:spLocks noGrp="1"/>
          </p:cNvSpPr>
          <p:nvPr>
            <p:ph type="ctrTitle" hasCustomPrompt="1"/>
          </p:nvPr>
        </p:nvSpPr>
        <p:spPr>
          <a:xfrm>
            <a:off x="304800" y="171452"/>
            <a:ext cx="7010400" cy="571499"/>
          </a:xfrm>
          <a:prstGeom prst="rect">
            <a:avLst/>
          </a:prstGeom>
        </p:spPr>
        <p:txBody>
          <a:bodyPr lIns="0" tIns="0" rIns="0" bIns="0"/>
          <a:lstStyle>
            <a:lvl1pPr>
              <a:lnSpc>
                <a:spcPct val="90000"/>
              </a:lnSpc>
              <a:defRPr sz="2700" b="1" i="0" u="none" strike="noStrike" kern="800" cap="none" spc="40" baseline="0">
                <a:solidFill>
                  <a:srgbClr val="002FA7"/>
                </a:solidFill>
                <a:uFillTx/>
                <a:latin typeface="Arial"/>
              </a:defRPr>
            </a:lvl1pPr>
          </a:lstStyle>
          <a:p>
            <a:r>
              <a:rPr lang="en-US" dirty="0"/>
              <a:t>Headline (Paragraph Style)</a:t>
            </a:r>
          </a:p>
        </p:txBody>
      </p:sp>
      <p:sp>
        <p:nvSpPr>
          <p:cNvPr id="6" name="Text Placeholder 4">
            <a:extLst>
              <a:ext uri="{FF2B5EF4-FFF2-40B4-BE49-F238E27FC236}">
                <a16:creationId xmlns:a16="http://schemas.microsoft.com/office/drawing/2014/main" id="{344610BD-2BA9-E949-BC66-8D76D89EB7E9}"/>
              </a:ext>
            </a:extLst>
          </p:cNvPr>
          <p:cNvSpPr>
            <a:spLocks noGrp="1"/>
          </p:cNvSpPr>
          <p:nvPr>
            <p:ph type="body" sz="quarter" idx="13" hasCustomPrompt="1"/>
          </p:nvPr>
        </p:nvSpPr>
        <p:spPr>
          <a:xfrm>
            <a:off x="304800" y="4800600"/>
            <a:ext cx="4114800" cy="285750"/>
          </a:xfrm>
          <a:prstGeom prst="rect">
            <a:avLst/>
          </a:prstGeom>
        </p:spPr>
        <p:txBody>
          <a:bodyPr vert="horz" lIns="0" anchor="ctr" anchorCtr="0"/>
          <a:lstStyle>
            <a:lvl1pPr marL="0" indent="0">
              <a:buNone/>
              <a:defRPr sz="1000" b="1" i="0" kern="800" spc="40" baseline="0">
                <a:solidFill>
                  <a:srgbClr val="FF6F24"/>
                </a:solidFill>
                <a:latin typeface="Arial"/>
              </a:defRPr>
            </a:lvl1pPr>
          </a:lstStyle>
          <a:p>
            <a:pPr lvl="0"/>
            <a:r>
              <a:rPr lang="en-US" dirty="0"/>
              <a:t>Section Title Goes Here</a:t>
            </a:r>
          </a:p>
        </p:txBody>
      </p:sp>
    </p:spTree>
    <p:extLst>
      <p:ext uri="{BB962C8B-B14F-4D97-AF65-F5344CB8AC3E}">
        <p14:creationId xmlns:p14="http://schemas.microsoft.com/office/powerpoint/2010/main" val="363328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0" y="0"/>
            <a:ext cx="9144000" cy="4705350"/>
          </a:xfrm>
          <a:prstGeom prst="rect">
            <a:avLst/>
          </a:prstGeom>
          <a:ln>
            <a:noFill/>
          </a:ln>
        </p:spPr>
        <p:txBody>
          <a:bodyPr tIns="0" rIns="0" bIns="0" anchor="ctr" anchorCtr="0"/>
          <a:lstStyle>
            <a:lvl1pPr marL="0" indent="0" algn="ctr">
              <a:lnSpc>
                <a:spcPct val="70000"/>
              </a:lnSpc>
              <a:buNone/>
              <a:defRPr sz="1400" b="0" i="0" spc="60" baseline="0">
                <a:ln>
                  <a:noFill/>
                </a:ln>
                <a:solidFill>
                  <a:schemeClr val="bg1">
                    <a:lumMod val="65000"/>
                  </a:schemeClr>
                </a:solidFill>
                <a:latin typeface="Arial"/>
              </a:defRPr>
            </a:lvl1pPr>
          </a:lstStyle>
          <a:p>
            <a:r>
              <a:rPr lang="en-US" dirty="0"/>
              <a:t>Click icon below to add picture.</a:t>
            </a:r>
          </a:p>
          <a:p>
            <a:r>
              <a:rPr lang="en-US" dirty="0"/>
              <a:t>This instruction text will auto delete when you insert the image</a:t>
            </a:r>
          </a:p>
        </p:txBody>
      </p:sp>
      <p:sp>
        <p:nvSpPr>
          <p:cNvPr id="5" name="Text Placeholder 4">
            <a:extLst>
              <a:ext uri="{FF2B5EF4-FFF2-40B4-BE49-F238E27FC236}">
                <a16:creationId xmlns:a16="http://schemas.microsoft.com/office/drawing/2014/main" id="{4EB155A8-16EE-0C47-BF53-F9903F6CFCB3}"/>
              </a:ext>
            </a:extLst>
          </p:cNvPr>
          <p:cNvSpPr>
            <a:spLocks noGrp="1"/>
          </p:cNvSpPr>
          <p:nvPr>
            <p:ph type="body" sz="quarter" idx="12" hasCustomPrompt="1"/>
          </p:nvPr>
        </p:nvSpPr>
        <p:spPr>
          <a:xfrm>
            <a:off x="304800" y="4800600"/>
            <a:ext cx="4114800" cy="285750"/>
          </a:xfrm>
          <a:prstGeom prst="rect">
            <a:avLst/>
          </a:prstGeom>
        </p:spPr>
        <p:txBody>
          <a:bodyPr vert="horz" lIns="0" anchor="ctr" anchorCtr="0"/>
          <a:lstStyle>
            <a:lvl1pPr marL="0" indent="0">
              <a:buNone/>
              <a:defRPr sz="1000" b="1" i="0" kern="800" spc="40" baseline="0">
                <a:solidFill>
                  <a:srgbClr val="FF6F24"/>
                </a:solidFill>
                <a:latin typeface="Arial"/>
              </a:defRPr>
            </a:lvl1pPr>
          </a:lstStyle>
          <a:p>
            <a:pPr lvl="0"/>
            <a:r>
              <a:rPr lang="en-US" dirty="0"/>
              <a:t>Section Title Goes Here</a:t>
            </a:r>
          </a:p>
        </p:txBody>
      </p:sp>
    </p:spTree>
    <p:extLst>
      <p:ext uri="{BB962C8B-B14F-4D97-AF65-F5344CB8AC3E}">
        <p14:creationId xmlns:p14="http://schemas.microsoft.com/office/powerpoint/2010/main" val="304673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04800" y="800100"/>
            <a:ext cx="4114800" cy="3543300"/>
          </a:xfrm>
          <a:prstGeom prst="rect">
            <a:avLst/>
          </a:prstGeom>
        </p:spPr>
        <p:txBody>
          <a:bodyPr anchor="ctr" anchorCtr="0"/>
          <a:lstStyle>
            <a:lvl1pPr marL="0" indent="0" algn="ctr">
              <a:buNone/>
              <a:defRPr sz="1400" b="0" i="0" spc="40">
                <a:solidFill>
                  <a:schemeClr val="bg1">
                    <a:lumMod val="65000"/>
                  </a:schemeClr>
                </a:solidFill>
                <a:latin typeface="Arial"/>
              </a:defRPr>
            </a:lvl1pPr>
          </a:lstStyle>
          <a:p>
            <a:r>
              <a:rPr lang="en-US" dirty="0"/>
              <a:t>Click icon to add first image.</a:t>
            </a:r>
          </a:p>
        </p:txBody>
      </p:sp>
      <p:sp>
        <p:nvSpPr>
          <p:cNvPr id="10" name="Picture Placeholder 8"/>
          <p:cNvSpPr>
            <a:spLocks noGrp="1"/>
          </p:cNvSpPr>
          <p:nvPr>
            <p:ph type="pic" sz="quarter" idx="11" hasCustomPrompt="1"/>
          </p:nvPr>
        </p:nvSpPr>
        <p:spPr>
          <a:xfrm>
            <a:off x="4648200" y="800100"/>
            <a:ext cx="4114800" cy="3543300"/>
          </a:xfrm>
          <a:prstGeom prst="rect">
            <a:avLst/>
          </a:prstGeom>
        </p:spPr>
        <p:txBody>
          <a:bodyPr anchor="ctr" anchorCtr="0"/>
          <a:lstStyle>
            <a:lvl1pPr marL="0" indent="0" algn="ctr">
              <a:buNone/>
              <a:defRPr sz="1400" b="0" i="0" spc="40" baseline="0">
                <a:solidFill>
                  <a:schemeClr val="bg1">
                    <a:lumMod val="65000"/>
                  </a:schemeClr>
                </a:solidFill>
                <a:latin typeface="Arial"/>
              </a:defRPr>
            </a:lvl1pPr>
          </a:lstStyle>
          <a:p>
            <a:r>
              <a:rPr lang="en-US" dirty="0"/>
              <a:t>Click icon below to add second image.</a:t>
            </a:r>
          </a:p>
        </p:txBody>
      </p:sp>
      <p:sp>
        <p:nvSpPr>
          <p:cNvPr id="8" name="Text Placeholder 4"/>
          <p:cNvSpPr>
            <a:spLocks noGrp="1"/>
          </p:cNvSpPr>
          <p:nvPr>
            <p:ph type="body" sz="quarter" idx="11" hasCustomPrompt="1"/>
          </p:nvPr>
        </p:nvSpPr>
        <p:spPr>
          <a:xfrm>
            <a:off x="304800" y="4343400"/>
            <a:ext cx="4114800" cy="285750"/>
          </a:xfrm>
          <a:prstGeom prst="rect">
            <a:avLst/>
          </a:prstGeom>
        </p:spPr>
        <p:txBody>
          <a:bodyPr vert="horz" lIns="0" anchor="ctr" anchorCtr="0"/>
          <a:lstStyle>
            <a:lvl1pPr marL="0" indent="0">
              <a:buNone/>
              <a:defRPr sz="900" b="1" i="0" kern="800" spc="40" baseline="0">
                <a:solidFill>
                  <a:srgbClr val="002FA7"/>
                </a:solidFill>
                <a:latin typeface="Arial"/>
              </a:defRPr>
            </a:lvl1pPr>
          </a:lstStyle>
          <a:p>
            <a:pPr lvl="0"/>
            <a:r>
              <a:rPr lang="en-US" dirty="0"/>
              <a:t>Click here to edit first caption</a:t>
            </a:r>
          </a:p>
        </p:txBody>
      </p:sp>
      <p:sp>
        <p:nvSpPr>
          <p:cNvPr id="11" name="Text Placeholder 4"/>
          <p:cNvSpPr>
            <a:spLocks noGrp="1"/>
          </p:cNvSpPr>
          <p:nvPr>
            <p:ph type="body" sz="quarter" idx="12" hasCustomPrompt="1"/>
          </p:nvPr>
        </p:nvSpPr>
        <p:spPr>
          <a:xfrm>
            <a:off x="4648200" y="4343400"/>
            <a:ext cx="4114800" cy="285750"/>
          </a:xfrm>
          <a:prstGeom prst="rect">
            <a:avLst/>
          </a:prstGeom>
        </p:spPr>
        <p:txBody>
          <a:bodyPr vert="horz" lIns="0" anchor="ctr" anchorCtr="0"/>
          <a:lstStyle>
            <a:lvl1pPr marL="0" indent="0">
              <a:buNone/>
              <a:defRPr sz="900" b="1" i="0" kern="800" spc="40" baseline="0">
                <a:solidFill>
                  <a:srgbClr val="002FA7"/>
                </a:solidFill>
                <a:latin typeface="Arial"/>
              </a:defRPr>
            </a:lvl1pPr>
          </a:lstStyle>
          <a:p>
            <a:pPr lvl="0"/>
            <a:r>
              <a:rPr lang="en-US" dirty="0"/>
              <a:t>Click here to edit second caption</a:t>
            </a:r>
          </a:p>
        </p:txBody>
      </p:sp>
      <p:sp>
        <p:nvSpPr>
          <p:cNvPr id="12" name="Title 1">
            <a:extLst>
              <a:ext uri="{FF2B5EF4-FFF2-40B4-BE49-F238E27FC236}">
                <a16:creationId xmlns:a16="http://schemas.microsoft.com/office/drawing/2014/main" id="{2370D93B-F104-374F-9277-0D2A5B807B6D}"/>
              </a:ext>
            </a:extLst>
          </p:cNvPr>
          <p:cNvSpPr>
            <a:spLocks noGrp="1"/>
          </p:cNvSpPr>
          <p:nvPr>
            <p:ph type="ctrTitle" hasCustomPrompt="1"/>
          </p:nvPr>
        </p:nvSpPr>
        <p:spPr>
          <a:xfrm>
            <a:off x="304800" y="171452"/>
            <a:ext cx="7010400" cy="571499"/>
          </a:xfrm>
          <a:prstGeom prst="rect">
            <a:avLst/>
          </a:prstGeom>
        </p:spPr>
        <p:txBody>
          <a:bodyPr lIns="0" tIns="0" rIns="0" bIns="0"/>
          <a:lstStyle>
            <a:lvl1pPr>
              <a:lnSpc>
                <a:spcPct val="90000"/>
              </a:lnSpc>
              <a:defRPr sz="2700" b="1" i="0" u="none" strike="noStrike" kern="800" cap="none" spc="40" baseline="0">
                <a:solidFill>
                  <a:srgbClr val="002FA7"/>
                </a:solidFill>
                <a:uFillTx/>
                <a:latin typeface="Arial"/>
              </a:defRPr>
            </a:lvl1pPr>
          </a:lstStyle>
          <a:p>
            <a:r>
              <a:rPr lang="en-US" dirty="0"/>
              <a:t>Headline (Two Images)</a:t>
            </a:r>
          </a:p>
        </p:txBody>
      </p:sp>
      <p:sp>
        <p:nvSpPr>
          <p:cNvPr id="13" name="Text Placeholder 4">
            <a:extLst>
              <a:ext uri="{FF2B5EF4-FFF2-40B4-BE49-F238E27FC236}">
                <a16:creationId xmlns:a16="http://schemas.microsoft.com/office/drawing/2014/main" id="{C944E1ED-E699-6A4B-BCC8-31ACB5C29D95}"/>
              </a:ext>
            </a:extLst>
          </p:cNvPr>
          <p:cNvSpPr>
            <a:spLocks noGrp="1"/>
          </p:cNvSpPr>
          <p:nvPr>
            <p:ph type="body" sz="quarter" idx="13" hasCustomPrompt="1"/>
          </p:nvPr>
        </p:nvSpPr>
        <p:spPr>
          <a:xfrm>
            <a:off x="304800" y="4800600"/>
            <a:ext cx="4114800" cy="285750"/>
          </a:xfrm>
          <a:prstGeom prst="rect">
            <a:avLst/>
          </a:prstGeom>
        </p:spPr>
        <p:txBody>
          <a:bodyPr vert="horz" lIns="0" anchor="ctr" anchorCtr="0"/>
          <a:lstStyle>
            <a:lvl1pPr marL="0" indent="0">
              <a:buNone/>
              <a:defRPr sz="1000" b="1" i="0" kern="800" spc="40" baseline="0">
                <a:solidFill>
                  <a:srgbClr val="FF6F24"/>
                </a:solidFill>
                <a:latin typeface="Arial"/>
              </a:defRPr>
            </a:lvl1pPr>
          </a:lstStyle>
          <a:p>
            <a:pPr lvl="0"/>
            <a:r>
              <a:rPr lang="en-US" dirty="0"/>
              <a:t>Section Title Goes Here</a:t>
            </a:r>
          </a:p>
        </p:txBody>
      </p:sp>
    </p:spTree>
    <p:extLst>
      <p:ext uri="{BB962C8B-B14F-4D97-AF65-F5344CB8AC3E}">
        <p14:creationId xmlns:p14="http://schemas.microsoft.com/office/powerpoint/2010/main" val="56057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half-page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0" y="0"/>
            <a:ext cx="4572000" cy="4705350"/>
          </a:xfrm>
          <a:prstGeom prst="rect">
            <a:avLst/>
          </a:prstGeom>
        </p:spPr>
        <p:txBody>
          <a:bodyPr lIns="0" tIns="0" bIns="0" anchor="ctr" anchorCtr="0"/>
          <a:lstStyle>
            <a:lvl1pPr marL="0" indent="0" algn="ctr">
              <a:lnSpc>
                <a:spcPct val="90000"/>
              </a:lnSpc>
              <a:spcBef>
                <a:spcPts val="1000"/>
              </a:spcBef>
              <a:buNone/>
              <a:defRPr sz="1400" b="0" i="0" spc="60" baseline="0">
                <a:solidFill>
                  <a:schemeClr val="bg1">
                    <a:lumMod val="65000"/>
                  </a:schemeClr>
                </a:solidFill>
                <a:latin typeface="Arial"/>
              </a:defRPr>
            </a:lvl1pPr>
          </a:lstStyle>
          <a:p>
            <a:r>
              <a:rPr lang="en-US" dirty="0"/>
              <a:t>Click icon below to add image.</a:t>
            </a:r>
          </a:p>
          <a:p>
            <a:r>
              <a:rPr lang="en-US" dirty="0"/>
              <a:t>This text will auto delete once image added</a:t>
            </a:r>
          </a:p>
        </p:txBody>
      </p:sp>
      <p:sp>
        <p:nvSpPr>
          <p:cNvPr id="3" name="Text Placeholder 2"/>
          <p:cNvSpPr>
            <a:spLocks noGrp="1"/>
          </p:cNvSpPr>
          <p:nvPr>
            <p:ph type="body" sz="quarter" idx="14" hasCustomPrompt="1"/>
          </p:nvPr>
        </p:nvSpPr>
        <p:spPr>
          <a:xfrm>
            <a:off x="304800" y="1143000"/>
            <a:ext cx="4114800" cy="3314700"/>
          </a:xfrm>
          <a:prstGeom prst="rect">
            <a:avLst/>
          </a:prstGeom>
        </p:spPr>
        <p:txBody>
          <a:bodyPr vert="horz" lIns="0" tIns="0" rIns="0" bIns="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000" b="0" i="0" spc="60" baseline="0">
                <a:solidFill>
                  <a:srgbClr val="002FA7"/>
                </a:solidFill>
                <a:latin typeface=""/>
              </a:defRPr>
            </a:lvl1pPr>
            <a:lvl2pPr marL="457200" indent="0">
              <a:lnSpc>
                <a:spcPct val="95000"/>
              </a:lnSpc>
              <a:buNone/>
              <a:defRPr sz="1800"/>
            </a:lvl2pPr>
            <a:lvl3pPr marL="914400" indent="0">
              <a:lnSpc>
                <a:spcPct val="95000"/>
              </a:lnSpc>
              <a:buNone/>
              <a:defRPr sz="1800"/>
            </a:lvl3pPr>
            <a:lvl4pPr marL="1371600" indent="0">
              <a:lnSpc>
                <a:spcPct val="95000"/>
              </a:lnSpc>
              <a:buNone/>
              <a:defRPr sz="1800"/>
            </a:lvl4pPr>
            <a:lvl5pPr marL="1828800" indent="0">
              <a:lnSpc>
                <a:spcPct val="95000"/>
              </a:lnSpc>
              <a:buNone/>
              <a:defRPr sz="1800"/>
            </a:lvl5pPr>
          </a:lstStyle>
          <a:p>
            <a:pPr lvl="0"/>
            <a:r>
              <a:rPr lang="en-US" dirty="0"/>
              <a:t>Click to edit text.</a:t>
            </a:r>
          </a:p>
          <a:p>
            <a:pPr lvl="0"/>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Keep within 10 lines of text.</a:t>
            </a:r>
          </a:p>
        </p:txBody>
      </p:sp>
      <p:sp>
        <p:nvSpPr>
          <p:cNvPr id="5" name="Title 1">
            <a:extLst>
              <a:ext uri="{FF2B5EF4-FFF2-40B4-BE49-F238E27FC236}">
                <a16:creationId xmlns:a16="http://schemas.microsoft.com/office/drawing/2014/main" id="{5DDB47C9-CC0A-3F4C-A1F0-B3FF8511DE4A}"/>
              </a:ext>
            </a:extLst>
          </p:cNvPr>
          <p:cNvSpPr>
            <a:spLocks noGrp="1"/>
          </p:cNvSpPr>
          <p:nvPr>
            <p:ph type="ctrTitle" hasCustomPrompt="1"/>
          </p:nvPr>
        </p:nvSpPr>
        <p:spPr>
          <a:xfrm>
            <a:off x="304800" y="171452"/>
            <a:ext cx="4114800" cy="800098"/>
          </a:xfrm>
          <a:prstGeom prst="rect">
            <a:avLst/>
          </a:prstGeom>
        </p:spPr>
        <p:txBody>
          <a:bodyPr lIns="0" tIns="0" rIns="0" bIns="0"/>
          <a:lstStyle>
            <a:lvl1pPr>
              <a:lnSpc>
                <a:spcPct val="90000"/>
              </a:lnSpc>
              <a:defRPr sz="2700" b="1" i="0" u="none" strike="noStrike" kern="800" cap="none" spc="40" baseline="0">
                <a:solidFill>
                  <a:srgbClr val="002FA7"/>
                </a:solidFill>
                <a:uFillTx/>
                <a:latin typeface="Arial"/>
              </a:defRPr>
            </a:lvl1pPr>
          </a:lstStyle>
          <a:p>
            <a:r>
              <a:rPr lang="en-US" dirty="0"/>
              <a:t>Headline </a:t>
            </a:r>
            <a:br>
              <a:rPr lang="en-US" dirty="0"/>
            </a:br>
            <a:r>
              <a:rPr lang="en-US" dirty="0"/>
              <a:t>(Half-page photo)</a:t>
            </a:r>
          </a:p>
        </p:txBody>
      </p:sp>
      <p:sp>
        <p:nvSpPr>
          <p:cNvPr id="7" name="Text Placeholder 4">
            <a:extLst>
              <a:ext uri="{FF2B5EF4-FFF2-40B4-BE49-F238E27FC236}">
                <a16:creationId xmlns:a16="http://schemas.microsoft.com/office/drawing/2014/main" id="{81D2156E-909C-A340-A078-FDC936E563C1}"/>
              </a:ext>
            </a:extLst>
          </p:cNvPr>
          <p:cNvSpPr>
            <a:spLocks noGrp="1"/>
          </p:cNvSpPr>
          <p:nvPr>
            <p:ph type="body" sz="quarter" idx="12" hasCustomPrompt="1"/>
          </p:nvPr>
        </p:nvSpPr>
        <p:spPr>
          <a:xfrm>
            <a:off x="304800" y="4800600"/>
            <a:ext cx="4114800" cy="285750"/>
          </a:xfrm>
          <a:prstGeom prst="rect">
            <a:avLst/>
          </a:prstGeom>
        </p:spPr>
        <p:txBody>
          <a:bodyPr vert="horz" lIns="0" anchor="ctr" anchorCtr="0"/>
          <a:lstStyle>
            <a:lvl1pPr marL="0" indent="0">
              <a:buNone/>
              <a:defRPr sz="1000" b="1" i="0" kern="800" spc="40" baseline="0">
                <a:solidFill>
                  <a:srgbClr val="FF6F24"/>
                </a:solidFill>
                <a:latin typeface="Arial"/>
              </a:defRPr>
            </a:lvl1pPr>
          </a:lstStyle>
          <a:p>
            <a:pPr lvl="0"/>
            <a:r>
              <a:rPr lang="en-US" dirty="0"/>
              <a:t>Section Title Goes Here</a:t>
            </a:r>
          </a:p>
        </p:txBody>
      </p:sp>
    </p:spTree>
    <p:extLst>
      <p:ext uri="{BB962C8B-B14F-4D97-AF65-F5344CB8AC3E}">
        <p14:creationId xmlns:p14="http://schemas.microsoft.com/office/powerpoint/2010/main" val="72159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half-page image">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304800" y="1143000"/>
            <a:ext cx="4114800" cy="3314700"/>
          </a:xfrm>
          <a:prstGeom prst="rect">
            <a:avLst/>
          </a:prstGeom>
        </p:spPr>
        <p:txBody>
          <a:bodyPr vert="horz" lIns="0" tIns="0" rIns="0" bIns="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000" b="0" i="0" spc="60" baseline="0">
                <a:solidFill>
                  <a:srgbClr val="002FA7"/>
                </a:solidFill>
                <a:latin typeface=""/>
              </a:defRPr>
            </a:lvl1pPr>
            <a:lvl2pPr marL="457200" indent="0">
              <a:lnSpc>
                <a:spcPct val="95000"/>
              </a:lnSpc>
              <a:buNone/>
              <a:defRPr sz="1800"/>
            </a:lvl2pPr>
            <a:lvl3pPr marL="914400" indent="0">
              <a:lnSpc>
                <a:spcPct val="95000"/>
              </a:lnSpc>
              <a:buNone/>
              <a:defRPr sz="1800"/>
            </a:lvl3pPr>
            <a:lvl4pPr marL="1371600" indent="0">
              <a:lnSpc>
                <a:spcPct val="95000"/>
              </a:lnSpc>
              <a:buNone/>
              <a:defRPr sz="1800"/>
            </a:lvl4pPr>
            <a:lvl5pPr marL="1828800" indent="0">
              <a:lnSpc>
                <a:spcPct val="95000"/>
              </a:lnSpc>
              <a:buNone/>
              <a:defRPr sz="1800"/>
            </a:lvl5pPr>
          </a:lstStyle>
          <a:p>
            <a:pPr lvl="0"/>
            <a:r>
              <a:rPr lang="en-US" dirty="0"/>
              <a:t>Click to edit text.</a:t>
            </a:r>
          </a:p>
          <a:p>
            <a:pPr lvl="0"/>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Keep within 10 lines of text.</a:t>
            </a:r>
          </a:p>
        </p:txBody>
      </p:sp>
      <p:sp>
        <p:nvSpPr>
          <p:cNvPr id="5" name="Title 1">
            <a:extLst>
              <a:ext uri="{FF2B5EF4-FFF2-40B4-BE49-F238E27FC236}">
                <a16:creationId xmlns:a16="http://schemas.microsoft.com/office/drawing/2014/main" id="{5DDB47C9-CC0A-3F4C-A1F0-B3FF8511DE4A}"/>
              </a:ext>
            </a:extLst>
          </p:cNvPr>
          <p:cNvSpPr>
            <a:spLocks noGrp="1"/>
          </p:cNvSpPr>
          <p:nvPr>
            <p:ph type="ctrTitle" hasCustomPrompt="1"/>
          </p:nvPr>
        </p:nvSpPr>
        <p:spPr>
          <a:xfrm>
            <a:off x="304800" y="171452"/>
            <a:ext cx="4114800" cy="800098"/>
          </a:xfrm>
          <a:prstGeom prst="rect">
            <a:avLst/>
          </a:prstGeom>
        </p:spPr>
        <p:txBody>
          <a:bodyPr lIns="0" tIns="0" rIns="0" bIns="0"/>
          <a:lstStyle>
            <a:lvl1pPr>
              <a:lnSpc>
                <a:spcPct val="90000"/>
              </a:lnSpc>
              <a:defRPr sz="2700" b="1" i="0" u="none" strike="noStrike" kern="800" cap="none" spc="40" baseline="0">
                <a:solidFill>
                  <a:srgbClr val="002FA7"/>
                </a:solidFill>
                <a:uFillTx/>
                <a:latin typeface="Arial"/>
              </a:defRPr>
            </a:lvl1pPr>
          </a:lstStyle>
          <a:p>
            <a:r>
              <a:rPr lang="en-US" dirty="0"/>
              <a:t>Headline </a:t>
            </a:r>
            <a:br>
              <a:rPr lang="en-US" dirty="0"/>
            </a:br>
            <a:r>
              <a:rPr lang="en-US" dirty="0"/>
              <a:t>(Half-page chart)</a:t>
            </a:r>
          </a:p>
        </p:txBody>
      </p:sp>
      <p:sp>
        <p:nvSpPr>
          <p:cNvPr id="7" name="Text Placeholder 4">
            <a:extLst>
              <a:ext uri="{FF2B5EF4-FFF2-40B4-BE49-F238E27FC236}">
                <a16:creationId xmlns:a16="http://schemas.microsoft.com/office/drawing/2014/main" id="{81D2156E-909C-A340-A078-FDC936E563C1}"/>
              </a:ext>
            </a:extLst>
          </p:cNvPr>
          <p:cNvSpPr>
            <a:spLocks noGrp="1"/>
          </p:cNvSpPr>
          <p:nvPr>
            <p:ph type="body" sz="quarter" idx="12" hasCustomPrompt="1"/>
          </p:nvPr>
        </p:nvSpPr>
        <p:spPr>
          <a:xfrm>
            <a:off x="304800" y="4800600"/>
            <a:ext cx="4114800" cy="285750"/>
          </a:xfrm>
          <a:prstGeom prst="rect">
            <a:avLst/>
          </a:prstGeom>
        </p:spPr>
        <p:txBody>
          <a:bodyPr vert="horz" lIns="0" anchor="ctr" anchorCtr="0"/>
          <a:lstStyle>
            <a:lvl1pPr marL="0" indent="0">
              <a:buNone/>
              <a:defRPr sz="1000" b="1" i="0" kern="800" spc="40" baseline="0">
                <a:solidFill>
                  <a:srgbClr val="FF6F24"/>
                </a:solidFill>
                <a:latin typeface="Arial"/>
              </a:defRPr>
            </a:lvl1pPr>
          </a:lstStyle>
          <a:p>
            <a:pPr lvl="0"/>
            <a:r>
              <a:rPr lang="en-US" dirty="0"/>
              <a:t>Section Title Goes Here</a:t>
            </a:r>
          </a:p>
        </p:txBody>
      </p:sp>
      <p:sp>
        <p:nvSpPr>
          <p:cNvPr id="13" name="Chart Placeholder 12">
            <a:extLst>
              <a:ext uri="{FF2B5EF4-FFF2-40B4-BE49-F238E27FC236}">
                <a16:creationId xmlns:a16="http://schemas.microsoft.com/office/drawing/2014/main" id="{6CBDD578-0015-0744-8B8C-67836395B20B}"/>
              </a:ext>
            </a:extLst>
          </p:cNvPr>
          <p:cNvSpPr>
            <a:spLocks noGrp="1"/>
          </p:cNvSpPr>
          <p:nvPr>
            <p:ph type="chart" sz="quarter" idx="15" hasCustomPrompt="1"/>
          </p:nvPr>
        </p:nvSpPr>
        <p:spPr>
          <a:xfrm>
            <a:off x="4572000" y="0"/>
            <a:ext cx="4572000" cy="4705350"/>
          </a:xfrm>
          <a:prstGeom prst="rect">
            <a:avLst/>
          </a:prstGeom>
        </p:spPr>
        <p:txBody>
          <a:bodyPr anchor="ctr"/>
          <a:lstStyle>
            <a:lvl1pPr marL="0" indent="0" algn="ctr">
              <a:lnSpc>
                <a:spcPct val="90000"/>
              </a:lnSpc>
              <a:spcBef>
                <a:spcPts val="1000"/>
              </a:spcBef>
              <a:buFontTx/>
              <a:buNone/>
              <a:defRPr sz="1400" b="0" cap="none" spc="60" baseline="0">
                <a:ln>
                  <a:noFill/>
                </a:ln>
                <a:solidFill>
                  <a:schemeClr val="bg1">
                    <a:lumMod val="65000"/>
                  </a:schemeClr>
                </a:solidFill>
                <a:effectLst/>
                <a:latin typeface="Arial" panose="020B0604020202020204" pitchFamily="34" charset="0"/>
                <a:cs typeface="Arial" panose="020B0604020202020204" pitchFamily="34" charset="0"/>
              </a:defRPr>
            </a:lvl1pPr>
          </a:lstStyle>
          <a:p>
            <a:r>
              <a:rPr lang="en-US" dirty="0"/>
              <a:t>Click icon below to add image.</a:t>
            </a:r>
          </a:p>
          <a:p>
            <a:r>
              <a:rPr lang="en-US" dirty="0"/>
              <a:t>This text will auto delete once image added</a:t>
            </a:r>
          </a:p>
        </p:txBody>
      </p:sp>
    </p:spTree>
    <p:extLst>
      <p:ext uri="{BB962C8B-B14F-4D97-AF65-F5344CB8AC3E}">
        <p14:creationId xmlns:p14="http://schemas.microsoft.com/office/powerpoint/2010/main" val="197848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0EC0C-E3A0-466F-822E-A3EB9BCA9C0A}"/>
              </a:ext>
            </a:extLst>
          </p:cNvPr>
          <p:cNvSpPr>
            <a:spLocks noGrp="1"/>
          </p:cNvSpPr>
          <p:nvPr>
            <p:ph type="dt" sz="half" idx="10"/>
          </p:nvPr>
        </p:nvSpPr>
        <p:spPr/>
        <p:txBody>
          <a:bodyPr/>
          <a:lstStyle/>
          <a:p>
            <a:fld id="{BE1D3860-7544-42CD-ADEC-BB0FBD16B832}" type="datetimeFigureOut">
              <a:rPr lang="en-US" smtClean="0"/>
              <a:t>11/28/2018</a:t>
            </a:fld>
            <a:endParaRPr lang="en-US" dirty="0"/>
          </a:p>
        </p:txBody>
      </p:sp>
      <p:sp>
        <p:nvSpPr>
          <p:cNvPr id="3" name="Footer Placeholder 2">
            <a:extLst>
              <a:ext uri="{FF2B5EF4-FFF2-40B4-BE49-F238E27FC236}">
                <a16:creationId xmlns:a16="http://schemas.microsoft.com/office/drawing/2014/main" id="{C0952F48-2EBB-4057-93A4-B06023E030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92BA97-DEE3-4BD6-95CA-444E063C773A}"/>
              </a:ext>
            </a:extLst>
          </p:cNvPr>
          <p:cNvSpPr>
            <a:spLocks noGrp="1"/>
          </p:cNvSpPr>
          <p:nvPr>
            <p:ph type="sldNum" sz="quarter" idx="12"/>
          </p:nvPr>
        </p:nvSpPr>
        <p:spPr/>
        <p:txBody>
          <a:bodyPr/>
          <a:lstStyle/>
          <a:p>
            <a:fld id="{5CEF4F1C-B3E5-455C-9E8E-D92D2F67B3FC}" type="slidenum">
              <a:rPr lang="en-US" smtClean="0"/>
              <a:t>‹#›</a:t>
            </a:fld>
            <a:endParaRPr lang="en-US" dirty="0"/>
          </a:p>
        </p:txBody>
      </p:sp>
    </p:spTree>
    <p:extLst>
      <p:ext uri="{BB962C8B-B14F-4D97-AF65-F5344CB8AC3E}">
        <p14:creationId xmlns:p14="http://schemas.microsoft.com/office/powerpoint/2010/main" val="137884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DEA93D-EF9F-6846-ABBA-91C79B11D714}"/>
              </a:ext>
            </a:extLst>
          </p:cNvPr>
          <p:cNvCxnSpPr/>
          <p:nvPr userDrawn="1"/>
        </p:nvCxnSpPr>
        <p:spPr>
          <a:xfrm>
            <a:off x="0" y="4705350"/>
            <a:ext cx="9144000" cy="0"/>
          </a:xfrm>
          <a:prstGeom prst="line">
            <a:avLst/>
          </a:prstGeom>
          <a:ln>
            <a:solidFill>
              <a:srgbClr val="002FA7"/>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687B2A1A-0869-A54D-A454-FC4825211A0D}"/>
              </a:ext>
            </a:extLst>
          </p:cNvPr>
          <p:cNvSpPr/>
          <p:nvPr userDrawn="1"/>
        </p:nvSpPr>
        <p:spPr>
          <a:xfrm>
            <a:off x="5791200" y="4856262"/>
            <a:ext cx="496931" cy="153888"/>
          </a:xfrm>
          <a:prstGeom prst="rect">
            <a:avLst/>
          </a:prstGeom>
        </p:spPr>
        <p:txBody>
          <a:bodyPr wrap="none" lIns="0" tIns="0" rIns="0" bIns="0">
            <a:spAutoFit/>
          </a:bodyPr>
          <a:lstStyle/>
          <a:p>
            <a:r>
              <a:rPr lang="en-US" sz="1000" b="0" i="0" baseline="0" dirty="0">
                <a:solidFill>
                  <a:srgbClr val="002FA7"/>
                </a:solidFill>
                <a:latin typeface="Arial"/>
                <a:cs typeface="Arial"/>
              </a:rPr>
              <a:t>Page </a:t>
            </a:r>
            <a:fld id="{6DFDDD2C-F25E-4929-93B3-C3E01675926B}" type="slidenum">
              <a:rPr lang="en-US" sz="1000" b="0" i="0" baseline="0" smtClean="0">
                <a:solidFill>
                  <a:srgbClr val="002FA7"/>
                </a:solidFill>
                <a:latin typeface="Arial"/>
                <a:cs typeface="Arial"/>
              </a:rPr>
              <a:pPr/>
              <a:t>‹#›</a:t>
            </a:fld>
            <a:endParaRPr lang="en-US" sz="1000" b="0" i="0" baseline="0" dirty="0">
              <a:solidFill>
                <a:srgbClr val="002FA7"/>
              </a:solidFill>
              <a:latin typeface="Arial"/>
              <a:cs typeface="Arial"/>
            </a:endParaRPr>
          </a:p>
        </p:txBody>
      </p:sp>
      <p:pic>
        <p:nvPicPr>
          <p:cNvPr id="12" name="Picture 11">
            <a:extLst>
              <a:ext uri="{FF2B5EF4-FFF2-40B4-BE49-F238E27FC236}">
                <a16:creationId xmlns:a16="http://schemas.microsoft.com/office/drawing/2014/main" id="{41B96EF0-632E-224C-87FE-8739DEEE58A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4800" y="4806523"/>
            <a:ext cx="1066800" cy="253366"/>
          </a:xfrm>
          <a:prstGeom prst="rect">
            <a:avLst/>
          </a:prstGeom>
        </p:spPr>
      </p:pic>
    </p:spTree>
    <p:extLst>
      <p:ext uri="{BB962C8B-B14F-4D97-AF65-F5344CB8AC3E}">
        <p14:creationId xmlns:p14="http://schemas.microsoft.com/office/powerpoint/2010/main" val="767583242"/>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62" r:id="rId3"/>
    <p:sldLayoutId id="2147483651" r:id="rId4"/>
    <p:sldLayoutId id="2147483665" r:id="rId5"/>
    <p:sldLayoutId id="2147483652" r:id="rId6"/>
    <p:sldLayoutId id="2147483654" r:id="rId7"/>
    <p:sldLayoutId id="2147483667" r:id="rId8"/>
    <p:sldLayoutId id="2147483668" r:id="rId9"/>
  </p:sldLayoutIdLst>
  <p:txStyles>
    <p:titleStyle>
      <a:lvl1pPr algn="l" defTabSz="914400" rtl="0" eaLnBrk="1" latinLnBrk="0" hangingPunct="1">
        <a:lnSpc>
          <a:spcPct val="90000"/>
        </a:lnSpc>
        <a:spcBef>
          <a:spcPct val="0"/>
        </a:spcBef>
        <a:buNone/>
        <a:defRPr sz="4000" b="1" i="0" kern="1200" cap="all" baseline="0">
          <a:solidFill>
            <a:schemeClr val="tx2"/>
          </a:solidFill>
          <a:latin typeface="DIN Offc" pitchFamily="34" charset="0"/>
          <a:ea typeface="+mj-ea"/>
          <a:cs typeface="DIN Offc" pitchFamily="34" charset="0"/>
        </a:defRPr>
      </a:lvl1pPr>
    </p:titleStyle>
    <p:bodyStyle>
      <a:lvl1pPr marL="342900" indent="-342900" algn="l" defTabSz="914400" rtl="0" eaLnBrk="1" latinLnBrk="0" hangingPunct="1">
        <a:lnSpc>
          <a:spcPct val="80000"/>
        </a:lnSpc>
        <a:spcBef>
          <a:spcPct val="20000"/>
        </a:spcBef>
        <a:buFont typeface="Arial" pitchFamily="34" charset="0"/>
        <a:buChar char="•"/>
        <a:defRPr sz="2400" kern="1200">
          <a:solidFill>
            <a:schemeClr val="tx2"/>
          </a:solidFill>
          <a:latin typeface="DIN Offc" pitchFamily="34" charset="0"/>
          <a:ea typeface="+mn-ea"/>
          <a:cs typeface="DIN Offc" pitchFamily="34" charset="0"/>
        </a:defRPr>
      </a:lvl1pPr>
      <a:lvl2pPr marL="742950" indent="-285750" algn="l" defTabSz="914400" rtl="0" eaLnBrk="1" latinLnBrk="0" hangingPunct="1">
        <a:lnSpc>
          <a:spcPct val="80000"/>
        </a:lnSpc>
        <a:spcBef>
          <a:spcPct val="20000"/>
        </a:spcBef>
        <a:buFont typeface="Arial" pitchFamily="34" charset="0"/>
        <a:buChar char="–"/>
        <a:defRPr sz="2400" kern="1200">
          <a:solidFill>
            <a:schemeClr val="tx2"/>
          </a:solidFill>
          <a:latin typeface="DIN Offc" pitchFamily="34" charset="0"/>
          <a:ea typeface="+mn-ea"/>
          <a:cs typeface="DIN Offc" pitchFamily="34" charset="0"/>
        </a:defRPr>
      </a:lvl2pPr>
      <a:lvl3pPr marL="1143000" indent="-228600" algn="l" defTabSz="914400" rtl="0" eaLnBrk="1" latinLnBrk="0" hangingPunct="1">
        <a:lnSpc>
          <a:spcPct val="80000"/>
        </a:lnSpc>
        <a:spcBef>
          <a:spcPct val="20000"/>
        </a:spcBef>
        <a:buFont typeface="Arial" pitchFamily="34" charset="0"/>
        <a:buChar char="•"/>
        <a:defRPr sz="2400" kern="1200">
          <a:solidFill>
            <a:schemeClr val="tx2"/>
          </a:solidFill>
          <a:latin typeface="DIN Offc" pitchFamily="34" charset="0"/>
          <a:ea typeface="+mn-ea"/>
          <a:cs typeface="DIN Offc" pitchFamily="34" charset="0"/>
        </a:defRPr>
      </a:lvl3pPr>
      <a:lvl4pPr marL="1600200" indent="-228600" algn="l" defTabSz="914400" rtl="0" eaLnBrk="1" latinLnBrk="0" hangingPunct="1">
        <a:lnSpc>
          <a:spcPct val="80000"/>
        </a:lnSpc>
        <a:spcBef>
          <a:spcPct val="20000"/>
        </a:spcBef>
        <a:buFont typeface="Arial" pitchFamily="34" charset="0"/>
        <a:buChar char="–"/>
        <a:defRPr sz="2400" kern="1200">
          <a:solidFill>
            <a:schemeClr val="tx2"/>
          </a:solidFill>
          <a:latin typeface="DIN Offc" pitchFamily="34" charset="0"/>
          <a:ea typeface="+mn-ea"/>
          <a:cs typeface="DIN Offc" pitchFamily="34" charset="0"/>
        </a:defRPr>
      </a:lvl4pPr>
      <a:lvl5pPr marL="2057400" indent="-228600" algn="l" defTabSz="914400" rtl="0" eaLnBrk="1" latinLnBrk="0" hangingPunct="1">
        <a:lnSpc>
          <a:spcPct val="80000"/>
        </a:lnSpc>
        <a:spcBef>
          <a:spcPct val="20000"/>
        </a:spcBef>
        <a:buFont typeface="Arial" pitchFamily="34" charset="0"/>
        <a:buChar char="»"/>
        <a:defRPr sz="2400" kern="1200">
          <a:solidFill>
            <a:schemeClr val="tx2"/>
          </a:solidFill>
          <a:latin typeface="DIN Offc" pitchFamily="34" charset="0"/>
          <a:ea typeface="+mn-ea"/>
          <a:cs typeface="DIN Offc"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A179-8FD8-2A42-B645-9B50C3E8BC2D}"/>
              </a:ext>
            </a:extLst>
          </p:cNvPr>
          <p:cNvSpPr>
            <a:spLocks noGrp="1"/>
          </p:cNvSpPr>
          <p:nvPr>
            <p:ph type="ctrTitle"/>
          </p:nvPr>
        </p:nvSpPr>
        <p:spPr>
          <a:xfrm>
            <a:off x="1981200" y="1428750"/>
            <a:ext cx="6934200" cy="1672613"/>
          </a:xfrm>
        </p:spPr>
        <p:txBody>
          <a:bodyPr/>
          <a:lstStyle/>
          <a:p>
            <a:r>
              <a:rPr lang="en-US" sz="3200" dirty="0"/>
              <a:t>Project Management/Construction Management Consultant Services for Design-Bid-Build Projects</a:t>
            </a:r>
            <a:br>
              <a:rPr lang="en-US" sz="3200" dirty="0"/>
            </a:br>
            <a:r>
              <a:rPr lang="en-US" sz="3200" dirty="0"/>
              <a:t>for Coastal Resiliency</a:t>
            </a:r>
          </a:p>
        </p:txBody>
      </p:sp>
      <p:sp>
        <p:nvSpPr>
          <p:cNvPr id="3" name="Text Placeholder 2">
            <a:extLst>
              <a:ext uri="{FF2B5EF4-FFF2-40B4-BE49-F238E27FC236}">
                <a16:creationId xmlns:a16="http://schemas.microsoft.com/office/drawing/2014/main" id="{5FE31428-9536-E341-A0D1-594F0090A495}"/>
              </a:ext>
            </a:extLst>
          </p:cNvPr>
          <p:cNvSpPr>
            <a:spLocks noGrp="1"/>
          </p:cNvSpPr>
          <p:nvPr>
            <p:ph type="body" sz="quarter" idx="11"/>
          </p:nvPr>
        </p:nvSpPr>
        <p:spPr/>
        <p:txBody>
          <a:bodyPr/>
          <a:lstStyle/>
          <a:p>
            <a:r>
              <a:rPr lang="en-US" sz="1800" dirty="0"/>
              <a:t>November 28, 2018</a:t>
            </a:r>
          </a:p>
        </p:txBody>
      </p:sp>
      <p:sp>
        <p:nvSpPr>
          <p:cNvPr id="5" name="Rectangle 4">
            <a:extLst>
              <a:ext uri="{FF2B5EF4-FFF2-40B4-BE49-F238E27FC236}">
                <a16:creationId xmlns:a16="http://schemas.microsoft.com/office/drawing/2014/main" id="{7B26AE2F-82EA-7641-9D1E-7774CD984068}"/>
              </a:ext>
            </a:extLst>
          </p:cNvPr>
          <p:cNvSpPr/>
          <p:nvPr/>
        </p:nvSpPr>
        <p:spPr>
          <a:xfrm>
            <a:off x="1905000" y="4476750"/>
            <a:ext cx="1676400" cy="400110"/>
          </a:xfrm>
          <a:prstGeom prst="rect">
            <a:avLst/>
          </a:prstGeom>
        </p:spPr>
        <p:txBody>
          <a:bodyPr wrap="square">
            <a:spAutoFit/>
          </a:bodyPr>
          <a:lstStyle/>
          <a:p>
            <a:r>
              <a:rPr lang="en-US" sz="1000" b="1" dirty="0">
                <a:solidFill>
                  <a:schemeClr val="bg1"/>
                </a:solidFill>
                <a:latin typeface="Arial" panose="020B0604020202020204" pitchFamily="34" charset="0"/>
                <a:cs typeface="Arial" panose="020B0604020202020204" pitchFamily="34" charset="0"/>
              </a:rPr>
              <a:t>Eric Macfarlane, P.E</a:t>
            </a:r>
          </a:p>
          <a:p>
            <a:r>
              <a:rPr lang="en-US" sz="1000" b="1" dirty="0">
                <a:solidFill>
                  <a:schemeClr val="bg1"/>
                </a:solidFill>
                <a:latin typeface="Arial" panose="020B0604020202020204" pitchFamily="34" charset="0"/>
                <a:cs typeface="Arial" panose="020B0604020202020204" pitchFamily="34" charset="0"/>
              </a:rPr>
              <a:t>Deputy Commissioner</a:t>
            </a:r>
          </a:p>
        </p:txBody>
      </p:sp>
    </p:spTree>
    <p:extLst>
      <p:ext uri="{BB962C8B-B14F-4D97-AF65-F5344CB8AC3E}">
        <p14:creationId xmlns:p14="http://schemas.microsoft.com/office/powerpoint/2010/main" val="300152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p:txBody>
          <a:bodyPr/>
          <a:lstStyle/>
          <a:p>
            <a:r>
              <a:rPr lang="en-US" sz="2800" dirty="0"/>
              <a:t>Why do we need a PM/CM?</a:t>
            </a:r>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1144988"/>
            <a:ext cx="8458200" cy="2645962"/>
          </a:xfrm>
        </p:spPr>
        <p:txBody>
          <a:bodyPr>
            <a:normAutofit fontScale="92500"/>
          </a:bodyPr>
          <a:lstStyle/>
          <a:p>
            <a:pPr marL="457200" indent="-457200">
              <a:buFont typeface="Arial" panose="020B0604020202020204" pitchFamily="34" charset="0"/>
              <a:buChar char="•"/>
            </a:pPr>
            <a:r>
              <a:rPr lang="en-US" dirty="0"/>
              <a:t>Large scale Firm to manage all coastal resiliency projects is a first for DDC and the City</a:t>
            </a:r>
          </a:p>
          <a:p>
            <a:pPr marL="457200" indent="-457200">
              <a:buFont typeface="Arial" panose="020B0604020202020204" pitchFamily="34" charset="0"/>
              <a:buChar char="•"/>
            </a:pPr>
            <a:r>
              <a:rPr lang="en-US" dirty="0"/>
              <a:t>Confidence in the success of the project or program</a:t>
            </a:r>
          </a:p>
          <a:p>
            <a:pPr marL="457200" indent="-457200">
              <a:buFont typeface="Arial" panose="020B0604020202020204" pitchFamily="34" charset="0"/>
              <a:buChar char="•"/>
            </a:pPr>
            <a:r>
              <a:rPr lang="en-US" dirty="0"/>
              <a:t>Effective use of available funds</a:t>
            </a:r>
          </a:p>
          <a:p>
            <a:pPr marL="457200" indent="-457200">
              <a:buFont typeface="Arial" panose="020B0604020202020204" pitchFamily="34" charset="0"/>
              <a:buChar char="•"/>
            </a:pPr>
            <a:r>
              <a:rPr lang="en-US" dirty="0"/>
              <a:t>Enhanced control of the scope of work</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Why do we need a PM/CM?</a:t>
            </a:r>
          </a:p>
        </p:txBody>
      </p:sp>
    </p:spTree>
    <p:extLst>
      <p:ext uri="{BB962C8B-B14F-4D97-AF65-F5344CB8AC3E}">
        <p14:creationId xmlns:p14="http://schemas.microsoft.com/office/powerpoint/2010/main" val="275999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p:txBody>
          <a:bodyPr/>
          <a:lstStyle/>
          <a:p>
            <a:r>
              <a:rPr lang="en-US" sz="2800" dirty="0"/>
              <a:t>Anticipated PM/CM Scope</a:t>
            </a:r>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1144988"/>
            <a:ext cx="8458200" cy="2645962"/>
          </a:xfrm>
        </p:spPr>
        <p:txBody>
          <a:bodyPr>
            <a:normAutofit fontScale="62500" lnSpcReduction="20000"/>
          </a:bodyPr>
          <a:lstStyle/>
          <a:p>
            <a:pPr marL="514350" indent="-514350">
              <a:buFont typeface="+mj-lt"/>
              <a:buAutoNum type="arabicPeriod"/>
              <a:tabLst>
                <a:tab pos="282575" algn="l"/>
              </a:tabLst>
            </a:pPr>
            <a:r>
              <a:rPr lang="en-US" dirty="0"/>
              <a:t>Manage , Supervise, Coordinate and Cooperate with construction                          contractors and any consultants.</a:t>
            </a:r>
          </a:p>
          <a:p>
            <a:pPr marL="514350" indent="-514350">
              <a:buFont typeface="+mj-lt"/>
              <a:buAutoNum type="arabicPeriod"/>
              <a:tabLst>
                <a:tab pos="282575" algn="l"/>
              </a:tabLst>
            </a:pPr>
            <a:r>
              <a:rPr lang="en-US" dirty="0"/>
              <a:t>Provide Construction Management services and be tasked with ensuring overall program compliance with agencies.</a:t>
            </a:r>
          </a:p>
          <a:p>
            <a:pPr marL="514350" indent="-514350">
              <a:buFont typeface="+mj-lt"/>
              <a:buAutoNum type="arabicPeriod"/>
            </a:pPr>
            <a:r>
              <a:rPr lang="en-US" dirty="0"/>
              <a:t>Procurement Management and Support.</a:t>
            </a:r>
          </a:p>
          <a:p>
            <a:pPr marL="514350" indent="-514350">
              <a:buFont typeface="+mj-lt"/>
              <a:buAutoNum type="arabicPeriod"/>
            </a:pPr>
            <a:r>
              <a:rPr lang="en-US" dirty="0"/>
              <a:t>Development of construction site access logistics</a:t>
            </a:r>
          </a:p>
          <a:p>
            <a:pPr marL="514350" indent="-514350">
              <a:buFont typeface="+mj-lt"/>
              <a:buAutoNum type="arabicPeriod"/>
            </a:pPr>
            <a:r>
              <a:rPr lang="en-US" dirty="0"/>
              <a:t>Project and Construction Administration.</a:t>
            </a:r>
          </a:p>
          <a:p>
            <a:pPr marL="514350" indent="-514350">
              <a:buFont typeface="+mj-lt"/>
              <a:buAutoNum type="arabicPeriod"/>
            </a:pPr>
            <a:r>
              <a:rPr lang="en-US" dirty="0"/>
              <a:t>Adhering to Scope Baseline, Schedule Baseline and Cost Baseline. </a:t>
            </a:r>
          </a:p>
          <a:p>
            <a:endParaRPr lang="en-US" dirty="0"/>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Why do we need a PM/CM?</a:t>
            </a:r>
          </a:p>
        </p:txBody>
      </p:sp>
    </p:spTree>
    <p:extLst>
      <p:ext uri="{BB962C8B-B14F-4D97-AF65-F5344CB8AC3E}">
        <p14:creationId xmlns:p14="http://schemas.microsoft.com/office/powerpoint/2010/main" val="264398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A0D7-F0FD-A645-B111-EE714840BDA8}"/>
              </a:ext>
            </a:extLst>
          </p:cNvPr>
          <p:cNvSpPr>
            <a:spLocks noGrp="1"/>
          </p:cNvSpPr>
          <p:nvPr>
            <p:ph type="ctrTitle"/>
          </p:nvPr>
        </p:nvSpPr>
        <p:spPr>
          <a:xfrm>
            <a:off x="1965105" y="1169888"/>
            <a:ext cx="5943600" cy="457200"/>
          </a:xfrm>
        </p:spPr>
        <p:txBody>
          <a:bodyPr/>
          <a:lstStyle/>
          <a:p>
            <a:r>
              <a:rPr lang="en-US" sz="3200" dirty="0"/>
              <a:t>PM /CM / REI Open House	</a:t>
            </a:r>
            <a:br>
              <a:rPr lang="en-US" sz="3200" dirty="0"/>
            </a:br>
            <a:endParaRPr lang="en-US" dirty="0"/>
          </a:p>
        </p:txBody>
      </p:sp>
      <p:sp>
        <p:nvSpPr>
          <p:cNvPr id="3" name="Title 1">
            <a:extLst>
              <a:ext uri="{FF2B5EF4-FFF2-40B4-BE49-F238E27FC236}">
                <a16:creationId xmlns:a16="http://schemas.microsoft.com/office/drawing/2014/main" id="{5A5315C6-3B40-4F7E-9977-7103132324EB}"/>
              </a:ext>
            </a:extLst>
          </p:cNvPr>
          <p:cNvSpPr txBox="1">
            <a:spLocks/>
          </p:cNvSpPr>
          <p:nvPr/>
        </p:nvSpPr>
        <p:spPr>
          <a:xfrm>
            <a:off x="1971731" y="3028950"/>
            <a:ext cx="6912430" cy="424542"/>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r>
              <a:rPr lang="en-US" sz="2400" b="0" dirty="0">
                <a:latin typeface="Arial" panose="020B0604020202020204" pitchFamily="34" charset="0"/>
                <a:cs typeface="Arial" panose="020B0604020202020204" pitchFamily="34" charset="0"/>
              </a:rPr>
              <a:t>- Citywide Pedestrian ADA Compliance Program</a:t>
            </a:r>
          </a:p>
          <a:p>
            <a:endParaRPr lang="en-US" dirty="0"/>
          </a:p>
        </p:txBody>
      </p:sp>
      <p:sp>
        <p:nvSpPr>
          <p:cNvPr id="4" name="Title 1">
            <a:extLst>
              <a:ext uri="{FF2B5EF4-FFF2-40B4-BE49-F238E27FC236}">
                <a16:creationId xmlns:a16="http://schemas.microsoft.com/office/drawing/2014/main" id="{5AFC6459-218D-4120-84C5-8172E3944812}"/>
              </a:ext>
            </a:extLst>
          </p:cNvPr>
          <p:cNvSpPr txBox="1">
            <a:spLocks/>
          </p:cNvSpPr>
          <p:nvPr/>
        </p:nvSpPr>
        <p:spPr>
          <a:xfrm>
            <a:off x="1965105" y="3606721"/>
            <a:ext cx="6912430" cy="381000"/>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pPr>
              <a:tabLst>
                <a:tab pos="228600" algn="l"/>
              </a:tabLst>
            </a:pPr>
            <a:r>
              <a:rPr lang="en-US" sz="2400" b="0" dirty="0">
                <a:latin typeface="Arial" panose="020B0604020202020204" pitchFamily="34" charset="0"/>
                <a:cs typeface="Arial" panose="020B0604020202020204" pitchFamily="34" charset="0"/>
              </a:rPr>
              <a:t>- Green Infrastructure Monitor (GIM</a:t>
            </a:r>
            <a:r>
              <a:rPr lang="en-US" sz="2400" b="0" dirty="0"/>
              <a:t>)</a:t>
            </a:r>
            <a:endParaRPr lang="en-US" sz="2400" b="0" dirty="0">
              <a:latin typeface="Arial" panose="020B0604020202020204" pitchFamily="34" charset="0"/>
              <a:cs typeface="Arial" panose="020B0604020202020204" pitchFamily="34" charset="0"/>
            </a:endParaRPr>
          </a:p>
          <a:p>
            <a:endParaRPr lang="en-US" dirty="0"/>
          </a:p>
        </p:txBody>
      </p:sp>
      <p:sp>
        <p:nvSpPr>
          <p:cNvPr id="5" name="Title 1">
            <a:extLst>
              <a:ext uri="{FF2B5EF4-FFF2-40B4-BE49-F238E27FC236}">
                <a16:creationId xmlns:a16="http://schemas.microsoft.com/office/drawing/2014/main" id="{BD7F8139-D10C-46DC-9FC2-912349A81E95}"/>
              </a:ext>
            </a:extLst>
          </p:cNvPr>
          <p:cNvSpPr txBox="1">
            <a:spLocks/>
          </p:cNvSpPr>
          <p:nvPr/>
        </p:nvSpPr>
        <p:spPr>
          <a:xfrm>
            <a:off x="1965105" y="2197803"/>
            <a:ext cx="6912430" cy="685800"/>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pPr>
              <a:tabLst>
                <a:tab pos="228600" algn="l"/>
              </a:tabLst>
            </a:pPr>
            <a:r>
              <a:rPr lang="en-US" sz="2400" b="0" dirty="0">
                <a:latin typeface="Arial" panose="020B0604020202020204" pitchFamily="34" charset="0"/>
                <a:cs typeface="Arial" panose="020B0604020202020204" pitchFamily="34" charset="0"/>
              </a:rPr>
              <a:t>- </a:t>
            </a:r>
            <a:r>
              <a:rPr lang="en-US" sz="2400" b="0" dirty="0">
                <a:solidFill>
                  <a:schemeClr val="bg1">
                    <a:lumMod val="50000"/>
                  </a:schemeClr>
                </a:solidFill>
                <a:latin typeface="Arial" panose="020B0604020202020204" pitchFamily="34" charset="0"/>
                <a:cs typeface="Arial" panose="020B0604020202020204" pitchFamily="34" charset="0"/>
              </a:rPr>
              <a:t>Coastal Resiliency Project Management and 	Construction Management</a:t>
            </a:r>
          </a:p>
          <a:p>
            <a:endParaRPr lang="en-US" dirty="0"/>
          </a:p>
        </p:txBody>
      </p:sp>
    </p:spTree>
    <p:extLst>
      <p:ext uri="{BB962C8B-B14F-4D97-AF65-F5344CB8AC3E}">
        <p14:creationId xmlns:p14="http://schemas.microsoft.com/office/powerpoint/2010/main" val="73668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p:txBody>
          <a:bodyPr/>
          <a:lstStyle/>
          <a:p>
            <a:r>
              <a:rPr lang="en-US" sz="2800" dirty="0"/>
              <a:t>Program Scope</a:t>
            </a:r>
            <a:endParaRPr lang="en-US" dirty="0"/>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666750"/>
            <a:ext cx="8534400" cy="4038600"/>
          </a:xfrm>
        </p:spPr>
        <p:txBody>
          <a:bodyPr>
            <a:noAutofit/>
          </a:bodyPr>
          <a:lstStyle/>
          <a:p>
            <a:pPr>
              <a:lnSpc>
                <a:spcPct val="107000"/>
              </a:lnSpc>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A 29-year, $5 billion program to make an estimated 160,000 corners of NYC ADA compliant. Current plan is for DDC to contract out 71,433 corners and DOT to use in-house Union labor force to do the balance.</a:t>
            </a:r>
          </a:p>
          <a:p>
            <a:pPr marL="342900" lvl="0" indent="-342900">
              <a:lnSpc>
                <a:spcPct val="107000"/>
              </a:lnSpc>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FY 2019 in procurement: </a:t>
            </a:r>
            <a:r>
              <a:rPr lang="en-US" sz="1800" b="1" dirty="0">
                <a:solidFill>
                  <a:srgbClr val="EE7653"/>
                </a:solidFill>
                <a:latin typeface="Arial" panose="020B0604020202020204" pitchFamily="34" charset="0"/>
                <a:ea typeface="Calibri" panose="020F0502020204030204" pitchFamily="34" charset="0"/>
                <a:cs typeface="Arial" panose="020B0604020202020204" pitchFamily="34" charset="0"/>
              </a:rPr>
              <a:t>Upgrade Simple</a:t>
            </a:r>
            <a:r>
              <a:rPr lang="en-US" sz="1800" dirty="0">
                <a:solidFill>
                  <a:srgbClr val="EE7653"/>
                </a:solidFill>
                <a:latin typeface="Arial" panose="020B0604020202020204" pitchFamily="34" charset="0"/>
                <a:ea typeface="Calibri" panose="020F0502020204030204" pitchFamily="34" charset="0"/>
                <a:cs typeface="Arial" panose="020B0604020202020204" pitchFamily="34" charset="0"/>
              </a:rPr>
              <a:t> </a:t>
            </a:r>
            <a:r>
              <a:rPr lang="en-US" sz="1800" dirty="0">
                <a:latin typeface="Arial" panose="020B0604020202020204" pitchFamily="34" charset="0"/>
                <a:ea typeface="Calibri" panose="020F0502020204030204" pitchFamily="34" charset="0"/>
                <a:cs typeface="Arial" panose="020B0604020202020204" pitchFamily="34" charset="0"/>
              </a:rPr>
              <a:t>- 7052 corners estimated construction cost $86 million.</a:t>
            </a:r>
          </a:p>
          <a:p>
            <a:pPr marL="342900" lvl="0" indent="-342900">
              <a:lnSpc>
                <a:spcPct val="107000"/>
              </a:lnSpc>
              <a:spcAft>
                <a:spcPts val="800"/>
              </a:spcAft>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FY 2021 in design: </a:t>
            </a:r>
            <a:r>
              <a:rPr lang="en-US" sz="1800" b="1" dirty="0">
                <a:solidFill>
                  <a:srgbClr val="EE7653"/>
                </a:solidFill>
                <a:latin typeface="Arial" panose="020B0604020202020204" pitchFamily="34" charset="0"/>
                <a:ea typeface="Calibri" panose="020F0502020204030204" pitchFamily="34" charset="0"/>
                <a:cs typeface="Arial" panose="020B0604020202020204" pitchFamily="34" charset="0"/>
              </a:rPr>
              <a:t>Install Complex</a:t>
            </a:r>
            <a:r>
              <a:rPr lang="en-US" sz="1800" dirty="0">
                <a:solidFill>
                  <a:srgbClr val="EE7653"/>
                </a:solidFill>
                <a:latin typeface="Arial" panose="020B0604020202020204" pitchFamily="34" charset="0"/>
                <a:ea typeface="Calibri" panose="020F0502020204030204" pitchFamily="34" charset="0"/>
                <a:cs typeface="Arial" panose="020B0604020202020204" pitchFamily="34" charset="0"/>
              </a:rPr>
              <a:t> </a:t>
            </a:r>
            <a:r>
              <a:rPr lang="en-US" sz="1800" dirty="0">
                <a:latin typeface="Arial" panose="020B0604020202020204" pitchFamily="34" charset="0"/>
                <a:ea typeface="Calibri" panose="020F0502020204030204" pitchFamily="34" charset="0"/>
                <a:cs typeface="Arial" panose="020B0604020202020204" pitchFamily="34" charset="0"/>
              </a:rPr>
              <a:t>-  319 corners estimated construction cost $32 million.</a:t>
            </a:r>
          </a:p>
          <a:p>
            <a:pPr>
              <a:lnSpc>
                <a:spcPct val="107000"/>
              </a:lnSpc>
              <a:spcAft>
                <a:spcPts val="800"/>
              </a:spcAft>
            </a:pPr>
            <a:r>
              <a:rPr lang="en-US" sz="1800" dirty="0">
                <a:solidFill>
                  <a:srgbClr val="EE7653"/>
                </a:solidFill>
                <a:latin typeface="Arial" panose="020B0604020202020204" pitchFamily="34" charset="0"/>
                <a:ea typeface="Calibri" panose="020F0502020204030204" pitchFamily="34" charset="0"/>
                <a:cs typeface="Arial" panose="020B0604020202020204" pitchFamily="34" charset="0"/>
              </a:rPr>
              <a:t>Proposal to use </a:t>
            </a:r>
            <a:r>
              <a:rPr lang="en-US" sz="1800" b="1" dirty="0">
                <a:solidFill>
                  <a:srgbClr val="EE7653"/>
                </a:solidFill>
                <a:latin typeface="Arial" panose="020B0604020202020204" pitchFamily="34" charset="0"/>
                <a:ea typeface="Calibri" panose="020F0502020204030204" pitchFamily="34" charset="0"/>
                <a:cs typeface="Arial" panose="020B0604020202020204" pitchFamily="34" charset="0"/>
              </a:rPr>
              <a:t>Simple Upgrades </a:t>
            </a:r>
            <a:r>
              <a:rPr lang="en-US" sz="1800" dirty="0">
                <a:solidFill>
                  <a:srgbClr val="EE7653"/>
                </a:solidFill>
                <a:latin typeface="Arial" panose="020B0604020202020204" pitchFamily="34" charset="0"/>
                <a:ea typeface="Calibri" panose="020F0502020204030204" pitchFamily="34" charset="0"/>
                <a:cs typeface="Arial" panose="020B0604020202020204" pitchFamily="34" charset="0"/>
              </a:rPr>
              <a:t>as opportunity for participation of small contractors’ citywide</a:t>
            </a:r>
            <a:r>
              <a:rPr lang="en-US" sz="1800" i="1" dirty="0">
                <a:solidFill>
                  <a:srgbClr val="EE7653"/>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US" sz="1800" b="1" dirty="0">
                <a:latin typeface="Arial" panose="020B0604020202020204" pitchFamily="34" charset="0"/>
                <a:ea typeface="Calibri" panose="020F0502020204030204" pitchFamily="34" charset="0"/>
                <a:cs typeface="Arial" panose="020B0604020202020204" pitchFamily="34" charset="0"/>
              </a:rPr>
              <a:t>Upgrade simple</a:t>
            </a:r>
            <a:r>
              <a:rPr lang="en-US" sz="1800" dirty="0">
                <a:latin typeface="Arial" panose="020B0604020202020204" pitchFamily="34" charset="0"/>
                <a:ea typeface="Calibri" panose="020F0502020204030204" pitchFamily="34" charset="0"/>
                <a:cs typeface="Arial" panose="020B0604020202020204" pitchFamily="34" charset="0"/>
              </a:rPr>
              <a:t> = 53,392 Corners valued at about $844 million -                  10 years program for the upgrading an estimated 106,784 Pedestrian Ramps   (assuming 2 Ramps per Corner)</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Program Scope</a:t>
            </a:r>
          </a:p>
        </p:txBody>
      </p:sp>
    </p:spTree>
    <p:extLst>
      <p:ext uri="{BB962C8B-B14F-4D97-AF65-F5344CB8AC3E}">
        <p14:creationId xmlns:p14="http://schemas.microsoft.com/office/powerpoint/2010/main" val="295453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Standard Drawing - NYCDOT</a:t>
            </a:r>
          </a:p>
        </p:txBody>
      </p:sp>
      <p:pic>
        <p:nvPicPr>
          <p:cNvPr id="2" name="Picture 1">
            <a:extLst>
              <a:ext uri="{FF2B5EF4-FFF2-40B4-BE49-F238E27FC236}">
                <a16:creationId xmlns:a16="http://schemas.microsoft.com/office/drawing/2014/main" id="{7D7985D0-5083-438B-8994-CCCB496569B8}"/>
              </a:ext>
            </a:extLst>
          </p:cNvPr>
          <p:cNvPicPr>
            <a:picLocks noChangeAspect="1"/>
          </p:cNvPicPr>
          <p:nvPr/>
        </p:nvPicPr>
        <p:blipFill rotWithShape="1">
          <a:blip r:embed="rId2"/>
          <a:srcRect l="1334" t="11648" r="9562" b="12337"/>
          <a:stretch/>
        </p:blipFill>
        <p:spPr>
          <a:xfrm>
            <a:off x="194440" y="243710"/>
            <a:ext cx="8752992" cy="4234216"/>
          </a:xfrm>
          <a:prstGeom prst="rect">
            <a:avLst/>
          </a:prstGeom>
        </p:spPr>
      </p:pic>
    </p:spTree>
    <p:extLst>
      <p:ext uri="{BB962C8B-B14F-4D97-AF65-F5344CB8AC3E}">
        <p14:creationId xmlns:p14="http://schemas.microsoft.com/office/powerpoint/2010/main" val="229746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Complex Ramp</a:t>
            </a:r>
          </a:p>
        </p:txBody>
      </p:sp>
      <p:pic>
        <p:nvPicPr>
          <p:cNvPr id="7" name="Picture 6">
            <a:extLst>
              <a:ext uri="{FF2B5EF4-FFF2-40B4-BE49-F238E27FC236}">
                <a16:creationId xmlns:a16="http://schemas.microsoft.com/office/drawing/2014/main" id="{ABB69A7B-19CA-4229-8775-64FC65DE3EF6}"/>
              </a:ext>
            </a:extLst>
          </p:cNvPr>
          <p:cNvPicPr>
            <a:picLocks noChangeAspect="1"/>
          </p:cNvPicPr>
          <p:nvPr/>
        </p:nvPicPr>
        <p:blipFill>
          <a:blip r:embed="rId2"/>
          <a:stretch>
            <a:fillRect/>
          </a:stretch>
        </p:blipFill>
        <p:spPr>
          <a:xfrm>
            <a:off x="0" y="0"/>
            <a:ext cx="4699127" cy="4705350"/>
          </a:xfrm>
          <a:prstGeom prst="rect">
            <a:avLst/>
          </a:prstGeom>
        </p:spPr>
      </p:pic>
      <p:pic>
        <p:nvPicPr>
          <p:cNvPr id="10" name="Picture 9">
            <a:extLst>
              <a:ext uri="{FF2B5EF4-FFF2-40B4-BE49-F238E27FC236}">
                <a16:creationId xmlns:a16="http://schemas.microsoft.com/office/drawing/2014/main" id="{7703659B-27AA-462F-8C5A-C9179DE5E004}"/>
              </a:ext>
            </a:extLst>
          </p:cNvPr>
          <p:cNvPicPr>
            <a:picLocks noChangeAspect="1"/>
          </p:cNvPicPr>
          <p:nvPr/>
        </p:nvPicPr>
        <p:blipFill rotWithShape="1">
          <a:blip r:embed="rId3"/>
          <a:srcRect r="2705"/>
          <a:stretch/>
        </p:blipFill>
        <p:spPr>
          <a:xfrm>
            <a:off x="4572001" y="0"/>
            <a:ext cx="4572000" cy="4705350"/>
          </a:xfrm>
          <a:prstGeom prst="rect">
            <a:avLst/>
          </a:prstGeom>
        </p:spPr>
      </p:pic>
    </p:spTree>
    <p:extLst>
      <p:ext uri="{BB962C8B-B14F-4D97-AF65-F5344CB8AC3E}">
        <p14:creationId xmlns:p14="http://schemas.microsoft.com/office/powerpoint/2010/main" val="198940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9E8365-C0D4-4A3D-9216-CA42CFE5D47A}"/>
              </a:ext>
            </a:extLst>
          </p:cNvPr>
          <p:cNvGraphicFramePr>
            <a:graphicFrameLocks noGrp="1"/>
          </p:cNvGraphicFramePr>
          <p:nvPr>
            <p:extLst>
              <p:ext uri="{D42A27DB-BD31-4B8C-83A1-F6EECF244321}">
                <p14:modId xmlns:p14="http://schemas.microsoft.com/office/powerpoint/2010/main" val="2481368493"/>
              </p:ext>
            </p:extLst>
          </p:nvPr>
        </p:nvGraphicFramePr>
        <p:xfrm>
          <a:off x="165314" y="133350"/>
          <a:ext cx="8813373" cy="4479703"/>
        </p:xfrm>
        <a:graphic>
          <a:graphicData uri="http://schemas.openxmlformats.org/drawingml/2006/table">
            <a:tbl>
              <a:tblPr firstRow="1" firstCol="1" bandRow="1">
                <a:tableStyleId>{5C22544A-7EE6-4342-B048-85BDC9FD1C3A}</a:tableStyleId>
              </a:tblPr>
              <a:tblGrid>
                <a:gridCol w="2653642">
                  <a:extLst>
                    <a:ext uri="{9D8B030D-6E8A-4147-A177-3AD203B41FA5}">
                      <a16:colId xmlns:a16="http://schemas.microsoft.com/office/drawing/2014/main" val="942582331"/>
                    </a:ext>
                  </a:extLst>
                </a:gridCol>
                <a:gridCol w="1221971">
                  <a:extLst>
                    <a:ext uri="{9D8B030D-6E8A-4147-A177-3AD203B41FA5}">
                      <a16:colId xmlns:a16="http://schemas.microsoft.com/office/drawing/2014/main" val="546175582"/>
                    </a:ext>
                  </a:extLst>
                </a:gridCol>
                <a:gridCol w="1620982">
                  <a:extLst>
                    <a:ext uri="{9D8B030D-6E8A-4147-A177-3AD203B41FA5}">
                      <a16:colId xmlns:a16="http://schemas.microsoft.com/office/drawing/2014/main" val="2590960927"/>
                    </a:ext>
                  </a:extLst>
                </a:gridCol>
                <a:gridCol w="2057400">
                  <a:extLst>
                    <a:ext uri="{9D8B030D-6E8A-4147-A177-3AD203B41FA5}">
                      <a16:colId xmlns:a16="http://schemas.microsoft.com/office/drawing/2014/main" val="3812483310"/>
                    </a:ext>
                  </a:extLst>
                </a:gridCol>
                <a:gridCol w="1259378">
                  <a:extLst>
                    <a:ext uri="{9D8B030D-6E8A-4147-A177-3AD203B41FA5}">
                      <a16:colId xmlns:a16="http://schemas.microsoft.com/office/drawing/2014/main" val="2234462879"/>
                    </a:ext>
                  </a:extLst>
                </a:gridCol>
              </a:tblGrid>
              <a:tr h="671971">
                <a:tc gridSpan="5">
                  <a:txBody>
                    <a:bodyPr/>
                    <a:lstStyle/>
                    <a:p>
                      <a:pPr marL="0" marR="0" algn="ctr">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Remaining Corners To Be Done</a:t>
                      </a:r>
                    </a:p>
                    <a:p>
                      <a:pPr marL="0" marR="0" algn="ctr">
                        <a:lnSpc>
                          <a:spcPct val="107000"/>
                        </a:lnSpc>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Number Of Contracts And Duration Based On Past Performance</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5317925"/>
                  </a:ext>
                </a:extLst>
              </a:tr>
              <a:tr h="717679">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CORNER TYPE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Number </a:t>
                      </a:r>
                    </a:p>
                    <a:p>
                      <a:pPr marL="0" marR="0" algn="ctr">
                        <a:lnSpc>
                          <a:spcPct val="107000"/>
                        </a:lnSpc>
                        <a:spcBef>
                          <a:spcPts val="0"/>
                        </a:spcBef>
                        <a:spcAft>
                          <a:spcPts val="0"/>
                        </a:spcAft>
                        <a:tabLst>
                          <a:tab pos="1030288" algn="l"/>
                        </a:tabLst>
                      </a:pPr>
                      <a:r>
                        <a:rPr lang="en-US" sz="1200" b="1" dirty="0">
                          <a:effectLst/>
                          <a:latin typeface="Arial" panose="020B0604020202020204" pitchFamily="34" charset="0"/>
                          <a:cs typeface="Arial" panose="020B0604020202020204" pitchFamily="34" charset="0"/>
                        </a:rPr>
                        <a:t>of Corners</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Required Number </a:t>
                      </a: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of Contracts</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Program Duration</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DES + CONSTR - YEARS</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Corners </a:t>
                      </a: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per Contract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7190453"/>
                  </a:ext>
                </a:extLst>
              </a:tr>
              <a:tr h="443271">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INSTALL-SIMPLE/STD</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424</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2</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457200" marR="0" lvl="1"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424</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90483172"/>
                  </a:ext>
                </a:extLst>
              </a:tr>
              <a:tr h="443271">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INSTALL-NYCTA COMPLEX</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133</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3</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457200" marR="0" lvl="1"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44</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62526988"/>
                  </a:ext>
                </a:extLst>
              </a:tr>
              <a:tr h="443271">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INSTALL-COMPLEX</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1528</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32</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457200" marR="0" lvl="1"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48</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69248770"/>
                  </a:ext>
                </a:extLst>
              </a:tr>
              <a:tr h="443271">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INSTALL-LANDMARK COMPLEX</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161</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3</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457200" marR="0" lvl="1"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54</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52546149"/>
                  </a:ext>
                </a:extLst>
              </a:tr>
              <a:tr h="451535">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UPGRADE SIMPLE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53392</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53</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457200" marR="0" lvl="1"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1007</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56898061"/>
                  </a:ext>
                </a:extLst>
              </a:tr>
              <a:tr h="443271">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UPGRADE- COMPLEX</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15795</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310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25</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457200" marR="0" lvl="1" algn="ctr">
                        <a:lnSpc>
                          <a:spcPct val="107000"/>
                        </a:lnSpc>
                        <a:spcBef>
                          <a:spcPts val="0"/>
                        </a:spcBef>
                        <a:spcAft>
                          <a:spcPts val="0"/>
                        </a:spcAft>
                      </a:pPr>
                      <a:r>
                        <a:rPr lang="en-US" sz="1200" b="0" dirty="0">
                          <a:effectLst/>
                          <a:latin typeface="Arial" panose="020B0604020202020204" pitchFamily="34" charset="0"/>
                          <a:cs typeface="Arial" panose="020B0604020202020204" pitchFamily="34" charset="0"/>
                        </a:rPr>
                        <a:t>51</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54093496"/>
                  </a:ext>
                </a:extLst>
              </a:tr>
              <a:tr h="422163">
                <a:tc>
                  <a:txBody>
                    <a:bodyPr/>
                    <a:lstStyle/>
                    <a:p>
                      <a:pPr>
                        <a:lnSpc>
                          <a:spcPct val="107000"/>
                        </a:lnSpc>
                      </a:pPr>
                      <a:endParaRPr lang="en-US" sz="1200" b="0" dirty="0">
                        <a:effectLst/>
                        <a:latin typeface="Arial" panose="020B0604020202020204" pitchFamily="34" charset="0"/>
                        <a:cs typeface="Arial" panose="020B0604020202020204" pitchFamily="34"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rgbClr val="EE7653"/>
                          </a:solidFill>
                          <a:effectLst/>
                          <a:latin typeface="Arial" panose="020B0604020202020204" pitchFamily="34" charset="0"/>
                          <a:cs typeface="Arial" panose="020B0604020202020204" pitchFamily="34" charset="0"/>
                        </a:rPr>
                        <a:t>71433</a:t>
                      </a:r>
                      <a:endParaRPr lang="en-US" sz="1400" b="1" dirty="0">
                        <a:solidFill>
                          <a:srgbClr val="EE7653"/>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b="1" dirty="0">
                          <a:solidFill>
                            <a:srgbClr val="EE7653"/>
                          </a:solidFill>
                          <a:effectLst/>
                          <a:latin typeface="Arial" panose="020B0604020202020204" pitchFamily="34" charset="0"/>
                          <a:cs typeface="Arial" panose="020B0604020202020204" pitchFamily="34" charset="0"/>
                        </a:rPr>
                        <a:t>402</a:t>
                      </a:r>
                      <a:endParaRPr lang="en-US" sz="1400" b="1" dirty="0">
                        <a:solidFill>
                          <a:srgbClr val="EE7653"/>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pPr>
                      <a:endParaRPr lang="en-US" sz="1200" b="0" dirty="0">
                        <a:effectLst/>
                        <a:latin typeface="Arial" panose="020B0604020202020204" pitchFamily="34" charset="0"/>
                        <a:cs typeface="Arial" panose="020B0604020202020204" pitchFamily="34" charset="0"/>
                      </a:endParaRPr>
                    </a:p>
                  </a:txBody>
                  <a:tcPr marL="51435" marR="51435" marT="0" marB="0" anchor="b"/>
                </a:tc>
                <a:tc>
                  <a:txBody>
                    <a:bodyPr/>
                    <a:lstStyle/>
                    <a:p>
                      <a:pPr algn="ctr">
                        <a:lnSpc>
                          <a:spcPct val="107000"/>
                        </a:lnSpc>
                      </a:pPr>
                      <a:endParaRPr lang="en-US" sz="1200" b="0" dirty="0">
                        <a:effectLst/>
                        <a:latin typeface="Arial" panose="020B0604020202020204" pitchFamily="34" charset="0"/>
                        <a:cs typeface="Arial" panose="020B0604020202020204" pitchFamily="34" charset="0"/>
                      </a:endParaRPr>
                    </a:p>
                  </a:txBody>
                  <a:tcPr marL="51435" marR="51435" marT="0" marB="0" anchor="b"/>
                </a:tc>
                <a:extLst>
                  <a:ext uri="{0D108BD9-81ED-4DB2-BD59-A6C34878D82A}">
                    <a16:rowId xmlns:a16="http://schemas.microsoft.com/office/drawing/2014/main" val="1515550344"/>
                  </a:ext>
                </a:extLst>
              </a:tr>
            </a:tbl>
          </a:graphicData>
        </a:graphic>
      </p:graphicFrame>
      <p:sp>
        <p:nvSpPr>
          <p:cNvPr id="4" name="Text Placeholder 3">
            <a:extLst>
              <a:ext uri="{FF2B5EF4-FFF2-40B4-BE49-F238E27FC236}">
                <a16:creationId xmlns:a16="http://schemas.microsoft.com/office/drawing/2014/main" id="{0B8E8801-7CF5-409C-8A46-FABACC6757BE}"/>
              </a:ext>
            </a:extLst>
          </p:cNvPr>
          <p:cNvSpPr txBox="1">
            <a:spLocks/>
          </p:cNvSpPr>
          <p:nvPr/>
        </p:nvSpPr>
        <p:spPr>
          <a:xfrm>
            <a:off x="228600" y="4800600"/>
            <a:ext cx="4114800" cy="28575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EE7653"/>
                </a:solidFill>
                <a:latin typeface="Arial" panose="020B0604020202020204" pitchFamily="34" charset="0"/>
                <a:cs typeface="Arial" panose="020B0604020202020204" pitchFamily="34" charset="0"/>
              </a:rPr>
              <a:t>Remaining Corners to be Done</a:t>
            </a:r>
          </a:p>
        </p:txBody>
      </p:sp>
    </p:spTree>
    <p:extLst>
      <p:ext uri="{BB962C8B-B14F-4D97-AF65-F5344CB8AC3E}">
        <p14:creationId xmlns:p14="http://schemas.microsoft.com/office/powerpoint/2010/main" val="90161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A0D7-F0FD-A645-B111-EE714840BDA8}"/>
              </a:ext>
            </a:extLst>
          </p:cNvPr>
          <p:cNvSpPr>
            <a:spLocks noGrp="1"/>
          </p:cNvSpPr>
          <p:nvPr>
            <p:ph type="ctrTitle"/>
          </p:nvPr>
        </p:nvSpPr>
        <p:spPr>
          <a:xfrm>
            <a:off x="1965105" y="1169888"/>
            <a:ext cx="5943600" cy="457200"/>
          </a:xfrm>
        </p:spPr>
        <p:txBody>
          <a:bodyPr/>
          <a:lstStyle/>
          <a:p>
            <a:r>
              <a:rPr lang="en-US" sz="3200" dirty="0"/>
              <a:t>PM /CM / REI Open House	</a:t>
            </a:r>
            <a:br>
              <a:rPr lang="en-US" sz="3200" dirty="0"/>
            </a:br>
            <a:endParaRPr lang="en-US" dirty="0"/>
          </a:p>
        </p:txBody>
      </p:sp>
      <p:sp>
        <p:nvSpPr>
          <p:cNvPr id="3" name="Title 1">
            <a:extLst>
              <a:ext uri="{FF2B5EF4-FFF2-40B4-BE49-F238E27FC236}">
                <a16:creationId xmlns:a16="http://schemas.microsoft.com/office/drawing/2014/main" id="{5A5315C6-3B40-4F7E-9977-7103132324EB}"/>
              </a:ext>
            </a:extLst>
          </p:cNvPr>
          <p:cNvSpPr txBox="1">
            <a:spLocks/>
          </p:cNvSpPr>
          <p:nvPr/>
        </p:nvSpPr>
        <p:spPr>
          <a:xfrm>
            <a:off x="1965105" y="3028950"/>
            <a:ext cx="6919056" cy="424542"/>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r>
              <a:rPr lang="en-US" sz="2400" b="0" dirty="0">
                <a:solidFill>
                  <a:schemeClr val="bg1">
                    <a:lumMod val="50000"/>
                  </a:schemeClr>
                </a:solidFill>
                <a:latin typeface="Arial" panose="020B0604020202020204" pitchFamily="34" charset="0"/>
                <a:cs typeface="Arial" panose="020B0604020202020204" pitchFamily="34" charset="0"/>
              </a:rPr>
              <a:t>- Citywide Pedestrian ADA Compliance Program</a:t>
            </a:r>
          </a:p>
          <a:p>
            <a:endParaRPr lang="en-US" dirty="0">
              <a:solidFill>
                <a:schemeClr val="bg1">
                  <a:lumMod val="50000"/>
                </a:schemeClr>
              </a:solidFill>
            </a:endParaRPr>
          </a:p>
        </p:txBody>
      </p:sp>
      <p:sp>
        <p:nvSpPr>
          <p:cNvPr id="4" name="Title 1">
            <a:extLst>
              <a:ext uri="{FF2B5EF4-FFF2-40B4-BE49-F238E27FC236}">
                <a16:creationId xmlns:a16="http://schemas.microsoft.com/office/drawing/2014/main" id="{5AFC6459-218D-4120-84C5-8172E3944812}"/>
              </a:ext>
            </a:extLst>
          </p:cNvPr>
          <p:cNvSpPr txBox="1">
            <a:spLocks/>
          </p:cNvSpPr>
          <p:nvPr/>
        </p:nvSpPr>
        <p:spPr>
          <a:xfrm>
            <a:off x="1965105" y="3606721"/>
            <a:ext cx="6912430" cy="381000"/>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pPr>
              <a:tabLst>
                <a:tab pos="228600" algn="l"/>
              </a:tabLst>
            </a:pPr>
            <a:r>
              <a:rPr lang="en-US" sz="2400" b="0" dirty="0">
                <a:latin typeface="Arial" panose="020B0604020202020204" pitchFamily="34" charset="0"/>
                <a:cs typeface="Arial" panose="020B0604020202020204" pitchFamily="34" charset="0"/>
              </a:rPr>
              <a:t>- Green Infrastructure Monitor (GIM</a:t>
            </a:r>
            <a:r>
              <a:rPr lang="en-US" sz="2400" b="0" dirty="0"/>
              <a:t>)</a:t>
            </a:r>
            <a:endParaRPr lang="en-US" sz="2400" b="0" dirty="0">
              <a:latin typeface="Arial" panose="020B0604020202020204" pitchFamily="34" charset="0"/>
              <a:cs typeface="Arial" panose="020B0604020202020204" pitchFamily="34" charset="0"/>
            </a:endParaRPr>
          </a:p>
          <a:p>
            <a:endParaRPr lang="en-US" dirty="0"/>
          </a:p>
        </p:txBody>
      </p:sp>
      <p:sp>
        <p:nvSpPr>
          <p:cNvPr id="5" name="Title 1">
            <a:extLst>
              <a:ext uri="{FF2B5EF4-FFF2-40B4-BE49-F238E27FC236}">
                <a16:creationId xmlns:a16="http://schemas.microsoft.com/office/drawing/2014/main" id="{BD7F8139-D10C-46DC-9FC2-912349A81E95}"/>
              </a:ext>
            </a:extLst>
          </p:cNvPr>
          <p:cNvSpPr txBox="1">
            <a:spLocks/>
          </p:cNvSpPr>
          <p:nvPr/>
        </p:nvSpPr>
        <p:spPr>
          <a:xfrm>
            <a:off x="1965105" y="2197803"/>
            <a:ext cx="6912430" cy="685800"/>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pPr>
              <a:tabLst>
                <a:tab pos="228600" algn="l"/>
              </a:tabLst>
            </a:pPr>
            <a:r>
              <a:rPr lang="en-US" sz="2400" b="0" dirty="0">
                <a:latin typeface="Arial" panose="020B0604020202020204" pitchFamily="34" charset="0"/>
                <a:cs typeface="Arial" panose="020B0604020202020204" pitchFamily="34" charset="0"/>
              </a:rPr>
              <a:t>- </a:t>
            </a:r>
            <a:r>
              <a:rPr lang="en-US" sz="2400" b="0" dirty="0">
                <a:solidFill>
                  <a:schemeClr val="bg1">
                    <a:lumMod val="50000"/>
                  </a:schemeClr>
                </a:solidFill>
                <a:latin typeface="Arial" panose="020B0604020202020204" pitchFamily="34" charset="0"/>
                <a:cs typeface="Arial" panose="020B0604020202020204" pitchFamily="34" charset="0"/>
              </a:rPr>
              <a:t>Coastal Resiliency Project Management and 	Construction Management</a:t>
            </a:r>
          </a:p>
          <a:p>
            <a:endParaRPr lang="en-US" dirty="0"/>
          </a:p>
        </p:txBody>
      </p:sp>
    </p:spTree>
    <p:extLst>
      <p:ext uri="{BB962C8B-B14F-4D97-AF65-F5344CB8AC3E}">
        <p14:creationId xmlns:p14="http://schemas.microsoft.com/office/powerpoint/2010/main" val="339935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a:xfrm>
            <a:off x="304800" y="171452"/>
            <a:ext cx="8686800" cy="571499"/>
          </a:xfrm>
        </p:spPr>
        <p:txBody>
          <a:bodyPr/>
          <a:lstStyle/>
          <a:p>
            <a:pPr>
              <a:tabLst>
                <a:tab pos="2401888" algn="l"/>
              </a:tabLst>
            </a:pPr>
            <a:r>
              <a:rPr lang="en-US" sz="2800" dirty="0"/>
              <a:t>Green Infrastructure Monitor (GIM) - City Wide</a:t>
            </a:r>
            <a:endParaRPr lang="en-US" dirty="0"/>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666750"/>
            <a:ext cx="2743200" cy="2438400"/>
          </a:xfrm>
        </p:spPr>
        <p:txBody>
          <a:bodyPr>
            <a:noAutofit/>
          </a:bodyPr>
          <a:lstStyle/>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FY 2019                Construction Contracts     </a:t>
            </a:r>
            <a:r>
              <a:rPr lang="en-US" sz="1400" dirty="0">
                <a:latin typeface="Arial" panose="020B0604020202020204" pitchFamily="34" charset="0"/>
                <a:ea typeface="Calibri" panose="020F0502020204030204" pitchFamily="34" charset="0"/>
                <a:cs typeface="Arial" panose="020B0604020202020204" pitchFamily="34" charset="0"/>
              </a:rPr>
              <a:t>with a Projected Value of </a:t>
            </a:r>
            <a:r>
              <a:rPr lang="en-US" sz="1800" b="1" dirty="0">
                <a:solidFill>
                  <a:srgbClr val="EE7653"/>
                </a:solidFill>
                <a:latin typeface="Arial" panose="020B0604020202020204" pitchFamily="34" charset="0"/>
                <a:ea typeface="Calibri" panose="020F0502020204030204" pitchFamily="34" charset="0"/>
                <a:cs typeface="Arial" panose="020B0604020202020204" pitchFamily="34" charset="0"/>
              </a:rPr>
              <a:t>$130M</a:t>
            </a:r>
            <a:endParaRPr lang="en-US" sz="1800" dirty="0">
              <a:solidFill>
                <a:srgbClr val="EE7653"/>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FY 2020 – FY 2022 Construction Contracts      </a:t>
            </a:r>
            <a:r>
              <a:rPr lang="en-US" sz="1400" dirty="0">
                <a:latin typeface="Arial" panose="020B0604020202020204" pitchFamily="34" charset="0"/>
                <a:ea typeface="Calibri" panose="020F0502020204030204" pitchFamily="34" charset="0"/>
                <a:cs typeface="Arial" panose="020B0604020202020204" pitchFamily="34" charset="0"/>
              </a:rPr>
              <a:t>with a Projected Value of </a:t>
            </a:r>
            <a:r>
              <a:rPr lang="en-US" sz="1800" b="1" dirty="0">
                <a:solidFill>
                  <a:srgbClr val="EE7653"/>
                </a:solidFill>
                <a:latin typeface="Arial" panose="020B0604020202020204" pitchFamily="34" charset="0"/>
                <a:ea typeface="Calibri" panose="020F0502020204030204" pitchFamily="34" charset="0"/>
                <a:cs typeface="Arial" panose="020B0604020202020204" pitchFamily="34" charset="0"/>
              </a:rPr>
              <a:t>$260M</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Green Infrastructure Monitor (GIM)</a:t>
            </a:r>
          </a:p>
        </p:txBody>
      </p:sp>
      <p:pic>
        <p:nvPicPr>
          <p:cNvPr id="6" name="Picture 5">
            <a:extLst>
              <a:ext uri="{FF2B5EF4-FFF2-40B4-BE49-F238E27FC236}">
                <a16:creationId xmlns:a16="http://schemas.microsoft.com/office/drawing/2014/main" id="{CABB5062-C8A7-4583-A5DD-EB506E747E5E}"/>
              </a:ext>
            </a:extLst>
          </p:cNvPr>
          <p:cNvPicPr>
            <a:picLocks noChangeAspect="1"/>
          </p:cNvPicPr>
          <p:nvPr/>
        </p:nvPicPr>
        <p:blipFill>
          <a:blip r:embed="rId3"/>
          <a:stretch>
            <a:fillRect/>
          </a:stretch>
        </p:blipFill>
        <p:spPr>
          <a:xfrm>
            <a:off x="325430" y="2730501"/>
            <a:ext cx="2102460" cy="1898650"/>
          </a:xfrm>
          <a:prstGeom prst="rect">
            <a:avLst/>
          </a:prstGeom>
        </p:spPr>
      </p:pic>
      <p:pic>
        <p:nvPicPr>
          <p:cNvPr id="7" name="Picture 6">
            <a:extLst>
              <a:ext uri="{FF2B5EF4-FFF2-40B4-BE49-F238E27FC236}">
                <a16:creationId xmlns:a16="http://schemas.microsoft.com/office/drawing/2014/main" id="{283B39B3-5611-4D78-9673-F6A528274155}"/>
              </a:ext>
            </a:extLst>
          </p:cNvPr>
          <p:cNvPicPr>
            <a:picLocks noChangeAspect="1"/>
          </p:cNvPicPr>
          <p:nvPr/>
        </p:nvPicPr>
        <p:blipFill>
          <a:blip r:embed="rId4"/>
          <a:stretch>
            <a:fillRect/>
          </a:stretch>
        </p:blipFill>
        <p:spPr>
          <a:xfrm>
            <a:off x="2667000" y="590551"/>
            <a:ext cx="2744412" cy="4038600"/>
          </a:xfrm>
          <a:prstGeom prst="rect">
            <a:avLst/>
          </a:prstGeom>
        </p:spPr>
      </p:pic>
      <p:pic>
        <p:nvPicPr>
          <p:cNvPr id="8" name="Picture 7">
            <a:extLst>
              <a:ext uri="{FF2B5EF4-FFF2-40B4-BE49-F238E27FC236}">
                <a16:creationId xmlns:a16="http://schemas.microsoft.com/office/drawing/2014/main" id="{C7B69DF3-E049-49AF-B0D6-011CB6DBB499}"/>
              </a:ext>
            </a:extLst>
          </p:cNvPr>
          <p:cNvPicPr>
            <a:picLocks noChangeAspect="1"/>
          </p:cNvPicPr>
          <p:nvPr/>
        </p:nvPicPr>
        <p:blipFill rotWithShape="1">
          <a:blip r:embed="rId5"/>
          <a:srcRect t="21299" r="7102" b="182"/>
          <a:stretch/>
        </p:blipFill>
        <p:spPr>
          <a:xfrm>
            <a:off x="5444188" y="590551"/>
            <a:ext cx="3437054" cy="4038600"/>
          </a:xfrm>
          <a:prstGeom prst="rect">
            <a:avLst/>
          </a:prstGeom>
        </p:spPr>
      </p:pic>
    </p:spTree>
    <p:extLst>
      <p:ext uri="{BB962C8B-B14F-4D97-AF65-F5344CB8AC3E}">
        <p14:creationId xmlns:p14="http://schemas.microsoft.com/office/powerpoint/2010/main" val="1816216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a:xfrm>
            <a:off x="304800" y="171453"/>
            <a:ext cx="8839200" cy="419098"/>
          </a:xfrm>
        </p:spPr>
        <p:txBody>
          <a:bodyPr/>
          <a:lstStyle/>
          <a:p>
            <a:r>
              <a:rPr lang="en-US" sz="2800" dirty="0"/>
              <a:t>Role of the Resident Engineer &amp; Inspector</a:t>
            </a:r>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819150"/>
            <a:ext cx="5638800" cy="4114800"/>
          </a:xfrm>
        </p:spPr>
        <p:txBody>
          <a:bodyPr>
            <a:normAutofit fontScale="70000" lnSpcReduction="20000"/>
          </a:bodyPr>
          <a:lstStyle/>
          <a:p>
            <a:pPr>
              <a:tabLst>
                <a:tab pos="174625" algn="l"/>
              </a:tabLst>
            </a:pPr>
            <a:r>
              <a:rPr lang="en-US" dirty="0"/>
              <a:t>- Detail oriented supervision and inspections </a:t>
            </a:r>
          </a:p>
          <a:p>
            <a:pPr>
              <a:tabLst>
                <a:tab pos="174625" algn="l"/>
              </a:tabLst>
            </a:pPr>
            <a:r>
              <a:rPr lang="en-US" dirty="0"/>
              <a:t>- Emphasis on adherence to Contract 	Specifications &amp; Drawings</a:t>
            </a:r>
          </a:p>
          <a:p>
            <a:pPr>
              <a:tabLst>
                <a:tab pos="174625" algn="l"/>
              </a:tabLst>
            </a:pPr>
            <a:r>
              <a:rPr lang="en-US" dirty="0"/>
              <a:t>- Strict enforcement of the project schedule       	as per Article 6.3.4</a:t>
            </a:r>
          </a:p>
          <a:p>
            <a:pPr>
              <a:tabLst>
                <a:tab pos="174625" algn="l"/>
              </a:tabLst>
            </a:pPr>
            <a:r>
              <a:rPr lang="en-US" dirty="0"/>
              <a:t>- Utilize tools to maintain high quality work     	from Contractor</a:t>
            </a:r>
          </a:p>
          <a:p>
            <a:pPr>
              <a:tabLst>
                <a:tab pos="174625" algn="l"/>
              </a:tabLst>
            </a:pPr>
            <a:r>
              <a:rPr lang="en-US" dirty="0"/>
              <a:t>- Many notable changes GI Contracts with new 	method of incremental payment for 	maintenance and plant establishment </a:t>
            </a:r>
          </a:p>
          <a:p>
            <a:r>
              <a:rPr lang="en-US" dirty="0"/>
              <a:t>- Utilize CM Checklists provided by DEP</a:t>
            </a:r>
          </a:p>
          <a:p>
            <a:r>
              <a:rPr lang="en-US" dirty="0"/>
              <a:t>- Random DEP Construction Monitor Inspections</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Role of the Resident Engineer &amp; Inspector</a:t>
            </a:r>
          </a:p>
        </p:txBody>
      </p:sp>
      <p:pic>
        <p:nvPicPr>
          <p:cNvPr id="5" name="Picture 4">
            <a:extLst>
              <a:ext uri="{FF2B5EF4-FFF2-40B4-BE49-F238E27FC236}">
                <a16:creationId xmlns:a16="http://schemas.microsoft.com/office/drawing/2014/main" id="{78189382-E9CF-4C69-93A9-6FCC0BCFE08A}"/>
              </a:ext>
            </a:extLst>
          </p:cNvPr>
          <p:cNvPicPr>
            <a:picLocks noChangeAspect="1"/>
          </p:cNvPicPr>
          <p:nvPr/>
        </p:nvPicPr>
        <p:blipFill rotWithShape="1">
          <a:blip r:embed="rId2"/>
          <a:srcRect b="11489"/>
          <a:stretch/>
        </p:blipFill>
        <p:spPr>
          <a:xfrm>
            <a:off x="6191096" y="666750"/>
            <a:ext cx="2684933" cy="3962400"/>
          </a:xfrm>
          <a:prstGeom prst="rect">
            <a:avLst/>
          </a:prstGeom>
        </p:spPr>
      </p:pic>
    </p:spTree>
    <p:extLst>
      <p:ext uri="{BB962C8B-B14F-4D97-AF65-F5344CB8AC3E}">
        <p14:creationId xmlns:p14="http://schemas.microsoft.com/office/powerpoint/2010/main" val="123250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A0D7-F0FD-A645-B111-EE714840BDA8}"/>
              </a:ext>
            </a:extLst>
          </p:cNvPr>
          <p:cNvSpPr>
            <a:spLocks noGrp="1"/>
          </p:cNvSpPr>
          <p:nvPr>
            <p:ph type="ctrTitle"/>
          </p:nvPr>
        </p:nvSpPr>
        <p:spPr/>
        <p:txBody>
          <a:bodyPr/>
          <a:lstStyle/>
          <a:p>
            <a:r>
              <a:rPr lang="en-US" sz="3200" dirty="0"/>
              <a:t>What does the Department of </a:t>
            </a:r>
            <a:br>
              <a:rPr lang="en-US" sz="3200" dirty="0"/>
            </a:br>
            <a:r>
              <a:rPr lang="en-US" sz="3200" dirty="0"/>
              <a:t>Design + Construction do?</a:t>
            </a:r>
            <a:br>
              <a:rPr lang="en-US" sz="3200" dirty="0"/>
            </a:br>
            <a:endParaRPr lang="en-US" dirty="0"/>
          </a:p>
        </p:txBody>
      </p:sp>
    </p:spTree>
    <p:extLst>
      <p:ext uri="{BB962C8B-B14F-4D97-AF65-F5344CB8AC3E}">
        <p14:creationId xmlns:p14="http://schemas.microsoft.com/office/powerpoint/2010/main" val="294526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a:xfrm>
            <a:off x="304800" y="171453"/>
            <a:ext cx="8839200" cy="419098"/>
          </a:xfrm>
        </p:spPr>
        <p:txBody>
          <a:bodyPr/>
          <a:lstStyle/>
          <a:p>
            <a:r>
              <a:rPr lang="en-US" sz="2800" dirty="0"/>
              <a:t>Maintenance of Green Infrastructure (GI)</a:t>
            </a:r>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819150"/>
            <a:ext cx="4648200" cy="3810000"/>
          </a:xfrm>
        </p:spPr>
        <p:txBody>
          <a:bodyPr>
            <a:normAutofit/>
          </a:bodyPr>
          <a:lstStyle/>
          <a:p>
            <a:pPr>
              <a:tabLst>
                <a:tab pos="174625" algn="l"/>
              </a:tabLst>
            </a:pPr>
            <a:r>
              <a:rPr lang="en-US" sz="1900" dirty="0"/>
              <a:t>- Regular maintenance is crucial for 	the GI Practices to perform and 	prolong their lifespan</a:t>
            </a:r>
          </a:p>
          <a:p>
            <a:pPr>
              <a:tabLst>
                <a:tab pos="174625" algn="l"/>
              </a:tabLst>
            </a:pPr>
            <a:r>
              <a:rPr lang="en-US" sz="1900" dirty="0"/>
              <a:t>- Sediment Control before, during 	and after construction</a:t>
            </a:r>
          </a:p>
          <a:p>
            <a:pPr>
              <a:tabLst>
                <a:tab pos="174625" algn="l"/>
              </a:tabLst>
            </a:pPr>
            <a:r>
              <a:rPr lang="en-US" sz="1900" dirty="0"/>
              <a:t>- Litter Removal is essential for the 	success of the GI Program </a:t>
            </a:r>
          </a:p>
          <a:p>
            <a:pPr>
              <a:tabLst>
                <a:tab pos="174625" algn="l"/>
              </a:tabLst>
            </a:pPr>
            <a:r>
              <a:rPr lang="en-US" sz="1900" dirty="0"/>
              <a:t>- </a:t>
            </a:r>
            <a:r>
              <a:rPr lang="en-US" sz="1900" b="1" dirty="0"/>
              <a:t>Introduction of</a:t>
            </a:r>
            <a:r>
              <a:rPr lang="en-US" sz="1900" dirty="0"/>
              <a:t> </a:t>
            </a:r>
            <a:r>
              <a:rPr lang="en-US" sz="1900" b="1" dirty="0">
                <a:solidFill>
                  <a:srgbClr val="00B050"/>
                </a:solidFill>
              </a:rPr>
              <a:t>Green Infrastructure 	Monitor (GIM) </a:t>
            </a:r>
            <a:r>
              <a:rPr lang="en-US" sz="1900" b="1" dirty="0"/>
              <a:t>to REI services for   	GI Construction Contracts</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Maintenance of Green Infrastructure (GI)</a:t>
            </a:r>
          </a:p>
        </p:txBody>
      </p:sp>
      <p:grpSp>
        <p:nvGrpSpPr>
          <p:cNvPr id="7" name="Group 6">
            <a:extLst>
              <a:ext uri="{FF2B5EF4-FFF2-40B4-BE49-F238E27FC236}">
                <a16:creationId xmlns:a16="http://schemas.microsoft.com/office/drawing/2014/main" id="{360065BF-7612-4C13-A4FD-17BC042F542B}"/>
              </a:ext>
            </a:extLst>
          </p:cNvPr>
          <p:cNvGrpSpPr/>
          <p:nvPr/>
        </p:nvGrpSpPr>
        <p:grpSpPr>
          <a:xfrm>
            <a:off x="5181600" y="666750"/>
            <a:ext cx="1628872" cy="4110915"/>
            <a:chOff x="808536" y="1409700"/>
            <a:chExt cx="2158786" cy="5448300"/>
          </a:xfrm>
        </p:grpSpPr>
        <p:grpSp>
          <p:nvGrpSpPr>
            <p:cNvPr id="8" name="Group 7">
              <a:extLst>
                <a:ext uri="{FF2B5EF4-FFF2-40B4-BE49-F238E27FC236}">
                  <a16:creationId xmlns:a16="http://schemas.microsoft.com/office/drawing/2014/main" id="{897F9E6C-10C7-42B6-98F2-BC415906BE3D}"/>
                </a:ext>
              </a:extLst>
            </p:cNvPr>
            <p:cNvGrpSpPr/>
            <p:nvPr/>
          </p:nvGrpSpPr>
          <p:grpSpPr>
            <a:xfrm>
              <a:off x="808536" y="1409700"/>
              <a:ext cx="2158786" cy="4610100"/>
              <a:chOff x="808536" y="1409700"/>
              <a:chExt cx="2158786" cy="4610100"/>
            </a:xfrm>
          </p:grpSpPr>
          <p:pic>
            <p:nvPicPr>
              <p:cNvPr id="10" name="Picture 9">
                <a:extLst>
                  <a:ext uri="{FF2B5EF4-FFF2-40B4-BE49-F238E27FC236}">
                    <a16:creationId xmlns:a16="http://schemas.microsoft.com/office/drawing/2014/main" id="{4A82B22C-3DAD-4CEA-9E28-43DB4AFB2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73" b="4626"/>
              <a:stretch/>
            </p:blipFill>
            <p:spPr>
              <a:xfrm>
                <a:off x="808536" y="1409700"/>
                <a:ext cx="2158786" cy="2177562"/>
              </a:xfrm>
              <a:prstGeom prst="rect">
                <a:avLst/>
              </a:prstGeom>
            </p:spPr>
          </p:pic>
          <p:pic>
            <p:nvPicPr>
              <p:cNvPr id="11" name="Picture 10">
                <a:extLst>
                  <a:ext uri="{FF2B5EF4-FFF2-40B4-BE49-F238E27FC236}">
                    <a16:creationId xmlns:a16="http://schemas.microsoft.com/office/drawing/2014/main" id="{42399C92-C882-4DD7-AB5E-FCF60D198E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46" b="14783"/>
              <a:stretch/>
            </p:blipFill>
            <p:spPr>
              <a:xfrm>
                <a:off x="815268" y="3695700"/>
                <a:ext cx="2145323" cy="2324100"/>
              </a:xfrm>
              <a:prstGeom prst="rect">
                <a:avLst/>
              </a:prstGeom>
            </p:spPr>
          </p:pic>
        </p:grpSp>
        <p:sp>
          <p:nvSpPr>
            <p:cNvPr id="9" name="Multiplication Sign 8">
              <a:extLst>
                <a:ext uri="{FF2B5EF4-FFF2-40B4-BE49-F238E27FC236}">
                  <a16:creationId xmlns:a16="http://schemas.microsoft.com/office/drawing/2014/main" id="{534BA667-C2C5-4D86-AE0C-0DC6F93E3C5E}"/>
                </a:ext>
              </a:extLst>
            </p:cNvPr>
            <p:cNvSpPr/>
            <p:nvPr/>
          </p:nvSpPr>
          <p:spPr>
            <a:xfrm>
              <a:off x="1468717" y="5937393"/>
              <a:ext cx="838425" cy="920607"/>
            </a:xfrm>
            <a:prstGeom prst="mathMultiply">
              <a:avLst/>
            </a:prstGeom>
            <a:solidFill>
              <a:srgbClr val="F05252">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43C84ABD-F64A-4B35-A126-0BDCFA4B53DF}"/>
              </a:ext>
            </a:extLst>
          </p:cNvPr>
          <p:cNvGrpSpPr/>
          <p:nvPr/>
        </p:nvGrpSpPr>
        <p:grpSpPr>
          <a:xfrm>
            <a:off x="7086600" y="666750"/>
            <a:ext cx="1833720" cy="4025359"/>
            <a:chOff x="3427600" y="1422941"/>
            <a:chExt cx="2430275" cy="5334910"/>
          </a:xfrm>
        </p:grpSpPr>
        <p:pic>
          <p:nvPicPr>
            <p:cNvPr id="13" name="Picture 12">
              <a:extLst>
                <a:ext uri="{FF2B5EF4-FFF2-40B4-BE49-F238E27FC236}">
                  <a16:creationId xmlns:a16="http://schemas.microsoft.com/office/drawing/2014/main" id="{B1FB361C-0A0B-4DBB-8D62-9FB9724F0F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5"/>
            <a:stretch/>
          </p:blipFill>
          <p:spPr>
            <a:xfrm>
              <a:off x="3427600" y="1422941"/>
              <a:ext cx="2430275" cy="4596859"/>
            </a:xfrm>
            <a:prstGeom prst="rect">
              <a:avLst/>
            </a:prstGeom>
          </p:spPr>
        </p:pic>
        <p:pic>
          <p:nvPicPr>
            <p:cNvPr id="14" name="Graphic 13" descr="Checkmark">
              <a:extLst>
                <a:ext uri="{FF2B5EF4-FFF2-40B4-BE49-F238E27FC236}">
                  <a16:creationId xmlns:a16="http://schemas.microsoft.com/office/drawing/2014/main" id="{CA2D17D2-E24F-42C1-A182-5AF525C0AA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8631" y="6006259"/>
              <a:ext cx="768213" cy="751592"/>
            </a:xfrm>
            <a:prstGeom prst="rect">
              <a:avLst/>
            </a:prstGeom>
          </p:spPr>
        </p:pic>
      </p:grpSp>
    </p:spTree>
    <p:extLst>
      <p:ext uri="{BB962C8B-B14F-4D97-AF65-F5344CB8AC3E}">
        <p14:creationId xmlns:p14="http://schemas.microsoft.com/office/powerpoint/2010/main" val="2447422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a:xfrm>
            <a:off x="304800" y="171453"/>
            <a:ext cx="8839200" cy="419098"/>
          </a:xfrm>
        </p:spPr>
        <p:txBody>
          <a:bodyPr/>
          <a:lstStyle/>
          <a:p>
            <a:r>
              <a:rPr lang="en-US" sz="2800" dirty="0">
                <a:solidFill>
                  <a:srgbClr val="00B050"/>
                </a:solidFill>
              </a:rPr>
              <a:t>Green Infrastructure Monitor (GIM)</a:t>
            </a:r>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1123950"/>
            <a:ext cx="8534400" cy="3352800"/>
          </a:xfrm>
        </p:spPr>
        <p:txBody>
          <a:bodyPr>
            <a:normAutofit/>
          </a:bodyPr>
          <a:lstStyle/>
          <a:p>
            <a:pPr>
              <a:tabLst>
                <a:tab pos="174625" algn="l"/>
              </a:tabLst>
            </a:pPr>
            <a:r>
              <a:rPr lang="en-US" sz="1900" dirty="0"/>
              <a:t>- Services required during the 12-month guarantee period</a:t>
            </a:r>
          </a:p>
          <a:p>
            <a:pPr>
              <a:tabLst>
                <a:tab pos="174625" algn="l"/>
              </a:tabLst>
            </a:pPr>
            <a:r>
              <a:rPr lang="en-US" sz="1900" dirty="0"/>
              <a:t>- Starts after issuance of substantial completion(s)</a:t>
            </a:r>
          </a:p>
          <a:p>
            <a:pPr>
              <a:tabLst>
                <a:tab pos="174625" algn="l"/>
              </a:tabLst>
            </a:pPr>
            <a:r>
              <a:rPr lang="en-US" sz="1900" dirty="0"/>
              <a:t>- Prepare monthly reports</a:t>
            </a:r>
          </a:p>
          <a:p>
            <a:pPr>
              <a:tabLst>
                <a:tab pos="174625" algn="l"/>
              </a:tabLst>
            </a:pPr>
            <a:r>
              <a:rPr lang="en-US" sz="1900" dirty="0"/>
              <a:t>- Record Contractor’s deviations</a:t>
            </a:r>
          </a:p>
          <a:p>
            <a:pPr>
              <a:tabLst>
                <a:tab pos="174625" algn="l"/>
              </a:tabLst>
            </a:pPr>
            <a:r>
              <a:rPr lang="en-US" sz="1900" dirty="0"/>
              <a:t>- Make recommendations for assessing liquidated damages </a:t>
            </a:r>
          </a:p>
          <a:p>
            <a:pPr>
              <a:tabLst>
                <a:tab pos="174625" algn="l"/>
              </a:tabLst>
            </a:pPr>
            <a:r>
              <a:rPr lang="en-US" sz="1900" dirty="0"/>
              <a:t>- Maintain photographic record of all inspections and remediation</a:t>
            </a:r>
          </a:p>
          <a:p>
            <a:pPr>
              <a:tabLst>
                <a:tab pos="174625" algn="l"/>
              </a:tabLst>
            </a:pPr>
            <a:r>
              <a:rPr lang="en-US" sz="1900" dirty="0"/>
              <a:t>- GIM shall work independently - office provided by the REI Consultant  	(no separate pay)</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Green Infrastructure Monitor (GIM)</a:t>
            </a:r>
          </a:p>
        </p:txBody>
      </p:sp>
      <p:sp>
        <p:nvSpPr>
          <p:cNvPr id="15" name="Title 1">
            <a:extLst>
              <a:ext uri="{FF2B5EF4-FFF2-40B4-BE49-F238E27FC236}">
                <a16:creationId xmlns:a16="http://schemas.microsoft.com/office/drawing/2014/main" id="{264ABD1A-468C-4E7D-88A1-4CC34F8F903A}"/>
              </a:ext>
            </a:extLst>
          </p:cNvPr>
          <p:cNvSpPr txBox="1">
            <a:spLocks/>
          </p:cNvSpPr>
          <p:nvPr/>
        </p:nvSpPr>
        <p:spPr>
          <a:xfrm>
            <a:off x="304800" y="742950"/>
            <a:ext cx="8839200" cy="419098"/>
          </a:xfrm>
          <a:prstGeom prst="rect">
            <a:avLst/>
          </a:prstGeom>
        </p:spPr>
        <p:txBody>
          <a:bodyPr lIns="0" tIns="0" rIns="0" bIns="0"/>
          <a:lstStyle>
            <a:lvl1pPr algn="l" defTabSz="914400" rtl="0" eaLnBrk="1" latinLnBrk="0" hangingPunct="1">
              <a:lnSpc>
                <a:spcPct val="90000"/>
              </a:lnSpc>
              <a:spcBef>
                <a:spcPct val="0"/>
              </a:spcBef>
              <a:buNone/>
              <a:defRPr sz="2700" b="1" i="0" u="none" strike="noStrike" kern="800" cap="none" spc="40" baseline="0">
                <a:solidFill>
                  <a:srgbClr val="002FA7"/>
                </a:solidFill>
                <a:uFillTx/>
                <a:latin typeface="Arial"/>
                <a:ea typeface="+mj-ea"/>
                <a:cs typeface="DIN Offc" pitchFamily="34" charset="0"/>
              </a:defRPr>
            </a:lvl1pPr>
          </a:lstStyle>
          <a:p>
            <a:r>
              <a:rPr lang="en-US" sz="2400" dirty="0"/>
              <a:t>Scope:</a:t>
            </a:r>
          </a:p>
        </p:txBody>
      </p:sp>
    </p:spTree>
    <p:extLst>
      <p:ext uri="{BB962C8B-B14F-4D97-AF65-F5344CB8AC3E}">
        <p14:creationId xmlns:p14="http://schemas.microsoft.com/office/powerpoint/2010/main" val="90438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a:xfrm>
            <a:off x="304800" y="171453"/>
            <a:ext cx="8839200" cy="419098"/>
          </a:xfrm>
        </p:spPr>
        <p:txBody>
          <a:bodyPr/>
          <a:lstStyle/>
          <a:p>
            <a:r>
              <a:rPr lang="en-US" sz="2800" dirty="0">
                <a:solidFill>
                  <a:srgbClr val="00B050"/>
                </a:solidFill>
              </a:rPr>
              <a:t>Green Infrastructure Monitor (GIM)</a:t>
            </a:r>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1276350"/>
            <a:ext cx="8534400" cy="2286000"/>
          </a:xfrm>
        </p:spPr>
        <p:txBody>
          <a:bodyPr>
            <a:normAutofit/>
          </a:bodyPr>
          <a:lstStyle/>
          <a:p>
            <a:pPr>
              <a:tabLst>
                <a:tab pos="174625" algn="l"/>
              </a:tabLst>
            </a:pPr>
            <a:r>
              <a:rPr lang="en-US" sz="1900" dirty="0"/>
              <a:t>- Degree in: Arboriculture/Horticulture, Landscape Architecture/ Environmental Eng./Civil Eng.</a:t>
            </a:r>
          </a:p>
          <a:p>
            <a:pPr>
              <a:tabLst>
                <a:tab pos="174625" algn="l"/>
              </a:tabLst>
            </a:pPr>
            <a:r>
              <a:rPr lang="en-US" sz="1900" dirty="0"/>
              <a:t>- 5 years of design/construction/CM experience with infrastructure projects 	(2 must be with DEP’s GI Program or with other storm water 	management programs)</a:t>
            </a:r>
          </a:p>
          <a:p>
            <a:pPr>
              <a:tabLst>
                <a:tab pos="174625" algn="l"/>
              </a:tabLst>
            </a:pPr>
            <a:r>
              <a:rPr lang="en-US" sz="1900" dirty="0"/>
              <a:t>- 1 year of experience with plant identification</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Green Infrastructure Monitor (GIM)</a:t>
            </a:r>
          </a:p>
        </p:txBody>
      </p:sp>
      <p:sp>
        <p:nvSpPr>
          <p:cNvPr id="15" name="Title 1">
            <a:extLst>
              <a:ext uri="{FF2B5EF4-FFF2-40B4-BE49-F238E27FC236}">
                <a16:creationId xmlns:a16="http://schemas.microsoft.com/office/drawing/2014/main" id="{264ABD1A-468C-4E7D-88A1-4CC34F8F903A}"/>
              </a:ext>
            </a:extLst>
          </p:cNvPr>
          <p:cNvSpPr txBox="1">
            <a:spLocks/>
          </p:cNvSpPr>
          <p:nvPr/>
        </p:nvSpPr>
        <p:spPr>
          <a:xfrm>
            <a:off x="304800" y="895350"/>
            <a:ext cx="8839200" cy="419098"/>
          </a:xfrm>
          <a:prstGeom prst="rect">
            <a:avLst/>
          </a:prstGeom>
        </p:spPr>
        <p:txBody>
          <a:bodyPr lIns="0" tIns="0" rIns="0" bIns="0"/>
          <a:lstStyle>
            <a:lvl1pPr algn="l" defTabSz="914400" rtl="0" eaLnBrk="1" latinLnBrk="0" hangingPunct="1">
              <a:lnSpc>
                <a:spcPct val="90000"/>
              </a:lnSpc>
              <a:spcBef>
                <a:spcPct val="0"/>
              </a:spcBef>
              <a:buNone/>
              <a:defRPr sz="2700" b="1" i="0" u="none" strike="noStrike" kern="800" cap="none" spc="40" baseline="0">
                <a:solidFill>
                  <a:srgbClr val="002FA7"/>
                </a:solidFill>
                <a:uFillTx/>
                <a:latin typeface="Arial"/>
                <a:ea typeface="+mj-ea"/>
                <a:cs typeface="DIN Offc" pitchFamily="34" charset="0"/>
              </a:defRPr>
            </a:lvl1pPr>
          </a:lstStyle>
          <a:p>
            <a:r>
              <a:rPr lang="en-US" sz="2400" dirty="0"/>
              <a:t>Minimum Qualifications:</a:t>
            </a:r>
          </a:p>
        </p:txBody>
      </p:sp>
    </p:spTree>
    <p:extLst>
      <p:ext uri="{BB962C8B-B14F-4D97-AF65-F5344CB8AC3E}">
        <p14:creationId xmlns:p14="http://schemas.microsoft.com/office/powerpoint/2010/main" val="4142610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A0D7-F0FD-A645-B111-EE714840BDA8}"/>
              </a:ext>
            </a:extLst>
          </p:cNvPr>
          <p:cNvSpPr>
            <a:spLocks noGrp="1"/>
          </p:cNvSpPr>
          <p:nvPr>
            <p:ph type="ctrTitle"/>
          </p:nvPr>
        </p:nvSpPr>
        <p:spPr>
          <a:xfrm>
            <a:off x="1965105" y="1169888"/>
            <a:ext cx="5943600" cy="457200"/>
          </a:xfrm>
        </p:spPr>
        <p:txBody>
          <a:bodyPr/>
          <a:lstStyle/>
          <a:p>
            <a:r>
              <a:rPr lang="en-US" sz="3200" dirty="0"/>
              <a:t>PM /CM / REI Open House	</a:t>
            </a:r>
            <a:br>
              <a:rPr lang="en-US" sz="3200" dirty="0"/>
            </a:br>
            <a:endParaRPr lang="en-US" dirty="0"/>
          </a:p>
        </p:txBody>
      </p:sp>
      <p:sp>
        <p:nvSpPr>
          <p:cNvPr id="6" name="TextBox 5">
            <a:extLst>
              <a:ext uri="{FF2B5EF4-FFF2-40B4-BE49-F238E27FC236}">
                <a16:creationId xmlns:a16="http://schemas.microsoft.com/office/drawing/2014/main" id="{EAEA086B-1A33-493B-9252-72865A8AD22F}"/>
              </a:ext>
            </a:extLst>
          </p:cNvPr>
          <p:cNvSpPr txBox="1"/>
          <p:nvPr/>
        </p:nvSpPr>
        <p:spPr>
          <a:xfrm>
            <a:off x="3505200" y="2724150"/>
            <a:ext cx="5045295" cy="584775"/>
          </a:xfrm>
          <a:prstGeom prst="rect">
            <a:avLst/>
          </a:prstGeom>
          <a:noFill/>
        </p:spPr>
        <p:txBody>
          <a:bodyPr wrap="square" rtlCol="0">
            <a:spAutoFit/>
          </a:bodyPr>
          <a:lstStyle/>
          <a:p>
            <a:r>
              <a:rPr lang="en-US" sz="3200" dirty="0">
                <a:solidFill>
                  <a:schemeClr val="bg1"/>
                </a:solidFill>
              </a:rPr>
              <a:t>Thank you</a:t>
            </a:r>
          </a:p>
        </p:txBody>
      </p:sp>
    </p:spTree>
    <p:extLst>
      <p:ext uri="{BB962C8B-B14F-4D97-AF65-F5344CB8AC3E}">
        <p14:creationId xmlns:p14="http://schemas.microsoft.com/office/powerpoint/2010/main" val="85330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4DC236-50A3-4E74-BA58-66A1E73FCD7A}"/>
              </a:ext>
            </a:extLst>
          </p:cNvPr>
          <p:cNvGraphicFramePr>
            <a:graphicFrameLocks/>
          </p:cNvGraphicFramePr>
          <p:nvPr>
            <p:extLst>
              <p:ext uri="{D42A27DB-BD31-4B8C-83A1-F6EECF244321}">
                <p14:modId xmlns:p14="http://schemas.microsoft.com/office/powerpoint/2010/main" val="3746865950"/>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66DF5D01-6122-1946-B60F-F6035131B465}"/>
              </a:ext>
            </a:extLst>
          </p:cNvPr>
          <p:cNvGrpSpPr/>
          <p:nvPr/>
        </p:nvGrpSpPr>
        <p:grpSpPr>
          <a:xfrm>
            <a:off x="4953000" y="57150"/>
            <a:ext cx="1685077" cy="1436132"/>
            <a:chOff x="4953000" y="57150"/>
            <a:chExt cx="1685077" cy="1436132"/>
          </a:xfrm>
        </p:grpSpPr>
        <p:sp>
          <p:nvSpPr>
            <p:cNvPr id="4" name="Rectangle 3">
              <a:extLst>
                <a:ext uri="{FF2B5EF4-FFF2-40B4-BE49-F238E27FC236}">
                  <a16:creationId xmlns:a16="http://schemas.microsoft.com/office/drawing/2014/main" id="{339C01B4-2B10-8942-B888-B888D41A8DD9}"/>
                </a:ext>
              </a:extLst>
            </p:cNvPr>
            <p:cNvSpPr/>
            <p:nvPr/>
          </p:nvSpPr>
          <p:spPr>
            <a:xfrm>
              <a:off x="4953000" y="57150"/>
              <a:ext cx="1685077" cy="646331"/>
            </a:xfrm>
            <a:prstGeom prst="rect">
              <a:avLst/>
            </a:prstGeom>
          </p:spPr>
          <p:txBody>
            <a:bodyPr wrap="none" anchor="ctr" anchorCtr="1">
              <a:noAutofit/>
            </a:bodyPr>
            <a:lstStyle/>
            <a:p>
              <a:r>
                <a:rPr lang="en-US" b="1" dirty="0">
                  <a:solidFill>
                    <a:srgbClr val="EE7653"/>
                  </a:solidFill>
                  <a:cs typeface="Arial"/>
                </a:rPr>
                <a:t>Infrastructure</a:t>
              </a:r>
            </a:p>
            <a:p>
              <a:pPr algn="ctr"/>
              <a:r>
                <a:rPr lang="en-US" b="1" dirty="0">
                  <a:solidFill>
                    <a:srgbClr val="EE7653"/>
                  </a:solidFill>
                  <a:cs typeface="Arial"/>
                </a:rPr>
                <a:t>Portfolio </a:t>
              </a:r>
              <a:endParaRPr lang="en-US" dirty="0">
                <a:solidFill>
                  <a:srgbClr val="EE7653"/>
                </a:solidFill>
              </a:endParaRPr>
            </a:p>
          </p:txBody>
        </p:sp>
        <p:sp>
          <p:nvSpPr>
            <p:cNvPr id="5" name="Rectangle 4">
              <a:extLst>
                <a:ext uri="{FF2B5EF4-FFF2-40B4-BE49-F238E27FC236}">
                  <a16:creationId xmlns:a16="http://schemas.microsoft.com/office/drawing/2014/main" id="{FF75040A-6FDE-8A42-AE0B-BF9F552FDC46}"/>
                </a:ext>
              </a:extLst>
            </p:cNvPr>
            <p:cNvSpPr/>
            <p:nvPr/>
          </p:nvSpPr>
          <p:spPr>
            <a:xfrm>
              <a:off x="5231922" y="506909"/>
              <a:ext cx="1127232" cy="769441"/>
            </a:xfrm>
            <a:prstGeom prst="rect">
              <a:avLst/>
            </a:prstGeom>
          </p:spPr>
          <p:txBody>
            <a:bodyPr wrap="none" anchor="ctr" anchorCtr="1">
              <a:noAutofit/>
            </a:bodyPr>
            <a:lstStyle/>
            <a:p>
              <a:pPr algn="ctr"/>
              <a:r>
                <a:rPr lang="en-US" sz="4400" b="1" dirty="0">
                  <a:solidFill>
                    <a:srgbClr val="002FA7"/>
                  </a:solidFill>
                  <a:cs typeface="Arial"/>
                </a:rPr>
                <a:t>650</a:t>
              </a:r>
            </a:p>
          </p:txBody>
        </p:sp>
        <p:sp>
          <p:nvSpPr>
            <p:cNvPr id="6" name="Rectangle 5">
              <a:extLst>
                <a:ext uri="{FF2B5EF4-FFF2-40B4-BE49-F238E27FC236}">
                  <a16:creationId xmlns:a16="http://schemas.microsoft.com/office/drawing/2014/main" id="{DA3F8EEB-02F5-9D45-9A52-80E4046CF92F}"/>
                </a:ext>
              </a:extLst>
            </p:cNvPr>
            <p:cNvSpPr/>
            <p:nvPr/>
          </p:nvSpPr>
          <p:spPr>
            <a:xfrm>
              <a:off x="5247952" y="1123950"/>
              <a:ext cx="1095172" cy="369332"/>
            </a:xfrm>
            <a:prstGeom prst="rect">
              <a:avLst/>
            </a:prstGeom>
          </p:spPr>
          <p:txBody>
            <a:bodyPr wrap="none" anchor="ctr" anchorCtr="1">
              <a:noAutofit/>
            </a:bodyPr>
            <a:lstStyle/>
            <a:p>
              <a:r>
                <a:rPr lang="en-US" b="1" dirty="0">
                  <a:solidFill>
                    <a:srgbClr val="002FA7"/>
                  </a:solidFill>
                  <a:cs typeface="Arial"/>
                </a:rPr>
                <a:t>Projects</a:t>
              </a:r>
              <a:endParaRPr lang="en-US" dirty="0">
                <a:solidFill>
                  <a:srgbClr val="002FA7"/>
                </a:solidFill>
              </a:endParaRPr>
            </a:p>
          </p:txBody>
        </p:sp>
      </p:grpSp>
      <p:grpSp>
        <p:nvGrpSpPr>
          <p:cNvPr id="11" name="Group 10">
            <a:extLst>
              <a:ext uri="{FF2B5EF4-FFF2-40B4-BE49-F238E27FC236}">
                <a16:creationId xmlns:a16="http://schemas.microsoft.com/office/drawing/2014/main" id="{E2CCF95A-2791-824D-B407-6493C56F8250}"/>
              </a:ext>
            </a:extLst>
          </p:cNvPr>
          <p:cNvGrpSpPr/>
          <p:nvPr/>
        </p:nvGrpSpPr>
        <p:grpSpPr>
          <a:xfrm>
            <a:off x="7010400" y="57150"/>
            <a:ext cx="1685077" cy="1436132"/>
            <a:chOff x="7010400" y="57150"/>
            <a:chExt cx="1685077" cy="1436132"/>
          </a:xfrm>
        </p:grpSpPr>
        <p:sp>
          <p:nvSpPr>
            <p:cNvPr id="7" name="Rectangle 6">
              <a:extLst>
                <a:ext uri="{FF2B5EF4-FFF2-40B4-BE49-F238E27FC236}">
                  <a16:creationId xmlns:a16="http://schemas.microsoft.com/office/drawing/2014/main" id="{252600AB-E4F8-FD42-A063-7FAF30917FEA}"/>
                </a:ext>
              </a:extLst>
            </p:cNvPr>
            <p:cNvSpPr/>
            <p:nvPr/>
          </p:nvSpPr>
          <p:spPr>
            <a:xfrm>
              <a:off x="7010400" y="57150"/>
              <a:ext cx="1685077" cy="646331"/>
            </a:xfrm>
            <a:prstGeom prst="rect">
              <a:avLst/>
            </a:prstGeom>
          </p:spPr>
          <p:txBody>
            <a:bodyPr wrap="none" anchor="ctr" anchorCtr="1">
              <a:noAutofit/>
            </a:bodyPr>
            <a:lstStyle/>
            <a:p>
              <a:pPr algn="ctr"/>
              <a:r>
                <a:rPr lang="en-US" b="1" dirty="0">
                  <a:solidFill>
                    <a:srgbClr val="EE7653"/>
                  </a:solidFill>
                  <a:cs typeface="Arial"/>
                </a:rPr>
                <a:t>Estimated</a:t>
              </a:r>
            </a:p>
            <a:p>
              <a:pPr algn="ctr"/>
              <a:r>
                <a:rPr lang="en-US" b="1" dirty="0">
                  <a:solidFill>
                    <a:srgbClr val="EE7653"/>
                  </a:solidFill>
                  <a:cs typeface="Arial"/>
                </a:rPr>
                <a:t>Construction Value</a:t>
              </a:r>
              <a:endParaRPr lang="en-US" dirty="0">
                <a:solidFill>
                  <a:srgbClr val="EE7653"/>
                </a:solidFill>
              </a:endParaRPr>
            </a:p>
          </p:txBody>
        </p:sp>
        <p:sp>
          <p:nvSpPr>
            <p:cNvPr id="8" name="Rectangle 7">
              <a:extLst>
                <a:ext uri="{FF2B5EF4-FFF2-40B4-BE49-F238E27FC236}">
                  <a16:creationId xmlns:a16="http://schemas.microsoft.com/office/drawing/2014/main" id="{0B0910A8-F65D-8F4B-A330-F6BA0D387517}"/>
                </a:ext>
              </a:extLst>
            </p:cNvPr>
            <p:cNvSpPr/>
            <p:nvPr/>
          </p:nvSpPr>
          <p:spPr>
            <a:xfrm>
              <a:off x="7289322" y="506909"/>
              <a:ext cx="1127232" cy="769441"/>
            </a:xfrm>
            <a:prstGeom prst="rect">
              <a:avLst/>
            </a:prstGeom>
          </p:spPr>
          <p:txBody>
            <a:bodyPr wrap="none" anchor="ctr" anchorCtr="1">
              <a:noAutofit/>
            </a:bodyPr>
            <a:lstStyle/>
            <a:p>
              <a:pPr algn="ctr"/>
              <a:r>
                <a:rPr lang="en-US" sz="4400" b="1" dirty="0">
                  <a:solidFill>
                    <a:srgbClr val="002FA7"/>
                  </a:solidFill>
                  <a:cs typeface="Arial"/>
                </a:rPr>
                <a:t>$9.5</a:t>
              </a:r>
            </a:p>
          </p:txBody>
        </p:sp>
        <p:sp>
          <p:nvSpPr>
            <p:cNvPr id="9" name="Rectangle 8">
              <a:extLst>
                <a:ext uri="{FF2B5EF4-FFF2-40B4-BE49-F238E27FC236}">
                  <a16:creationId xmlns:a16="http://schemas.microsoft.com/office/drawing/2014/main" id="{947B34D9-D6D7-5D4B-AB99-591570A5B7CA}"/>
                </a:ext>
              </a:extLst>
            </p:cNvPr>
            <p:cNvSpPr/>
            <p:nvPr/>
          </p:nvSpPr>
          <p:spPr>
            <a:xfrm>
              <a:off x="7305352" y="1123950"/>
              <a:ext cx="1095172" cy="369332"/>
            </a:xfrm>
            <a:prstGeom prst="rect">
              <a:avLst/>
            </a:prstGeom>
          </p:spPr>
          <p:txBody>
            <a:bodyPr wrap="none" anchor="ctr" anchorCtr="1">
              <a:noAutofit/>
            </a:bodyPr>
            <a:lstStyle/>
            <a:p>
              <a:r>
                <a:rPr lang="en-US" b="1" dirty="0">
                  <a:solidFill>
                    <a:srgbClr val="002FA7"/>
                  </a:solidFill>
                  <a:cs typeface="Arial"/>
                </a:rPr>
                <a:t>Billion</a:t>
              </a:r>
              <a:endParaRPr lang="en-US" dirty="0">
                <a:solidFill>
                  <a:srgbClr val="002FA7"/>
                </a:solidFill>
              </a:endParaRPr>
            </a:p>
          </p:txBody>
        </p:sp>
      </p:grpSp>
    </p:spTree>
    <p:extLst>
      <p:ext uri="{BB962C8B-B14F-4D97-AF65-F5344CB8AC3E}">
        <p14:creationId xmlns:p14="http://schemas.microsoft.com/office/powerpoint/2010/main" val="254956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A0D7-F0FD-A645-B111-EE714840BDA8}"/>
              </a:ext>
            </a:extLst>
          </p:cNvPr>
          <p:cNvSpPr>
            <a:spLocks noGrp="1"/>
          </p:cNvSpPr>
          <p:nvPr>
            <p:ph type="ctrTitle"/>
          </p:nvPr>
        </p:nvSpPr>
        <p:spPr>
          <a:xfrm>
            <a:off x="1965105" y="1169888"/>
            <a:ext cx="5943600" cy="457200"/>
          </a:xfrm>
        </p:spPr>
        <p:txBody>
          <a:bodyPr/>
          <a:lstStyle/>
          <a:p>
            <a:pPr algn="ctr"/>
            <a:r>
              <a:rPr lang="en-US" sz="3200" dirty="0"/>
              <a:t>PM /CM / REI Pre-Solicitation Conference	</a:t>
            </a:r>
            <a:br>
              <a:rPr lang="en-US" sz="3200" dirty="0"/>
            </a:br>
            <a:endParaRPr lang="en-US" dirty="0"/>
          </a:p>
        </p:txBody>
      </p:sp>
      <p:sp>
        <p:nvSpPr>
          <p:cNvPr id="3" name="Title 1">
            <a:extLst>
              <a:ext uri="{FF2B5EF4-FFF2-40B4-BE49-F238E27FC236}">
                <a16:creationId xmlns:a16="http://schemas.microsoft.com/office/drawing/2014/main" id="{5A5315C6-3B40-4F7E-9977-7103132324EB}"/>
              </a:ext>
            </a:extLst>
          </p:cNvPr>
          <p:cNvSpPr txBox="1">
            <a:spLocks/>
          </p:cNvSpPr>
          <p:nvPr/>
        </p:nvSpPr>
        <p:spPr>
          <a:xfrm>
            <a:off x="1971731" y="3028950"/>
            <a:ext cx="6912430" cy="424542"/>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r>
              <a:rPr lang="en-US" sz="2400" b="0" dirty="0">
                <a:latin typeface="Arial" panose="020B0604020202020204" pitchFamily="34" charset="0"/>
                <a:cs typeface="Arial" panose="020B0604020202020204" pitchFamily="34" charset="0"/>
              </a:rPr>
              <a:t>- Citywide Pedestrian ADA Compliance Program</a:t>
            </a:r>
          </a:p>
          <a:p>
            <a:endParaRPr lang="en-US" dirty="0"/>
          </a:p>
        </p:txBody>
      </p:sp>
      <p:sp>
        <p:nvSpPr>
          <p:cNvPr id="4" name="Title 1">
            <a:extLst>
              <a:ext uri="{FF2B5EF4-FFF2-40B4-BE49-F238E27FC236}">
                <a16:creationId xmlns:a16="http://schemas.microsoft.com/office/drawing/2014/main" id="{5AFC6459-218D-4120-84C5-8172E3944812}"/>
              </a:ext>
            </a:extLst>
          </p:cNvPr>
          <p:cNvSpPr txBox="1">
            <a:spLocks/>
          </p:cNvSpPr>
          <p:nvPr/>
        </p:nvSpPr>
        <p:spPr>
          <a:xfrm>
            <a:off x="1965105" y="3606721"/>
            <a:ext cx="6912430" cy="381000"/>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pPr>
              <a:tabLst>
                <a:tab pos="228600" algn="l"/>
              </a:tabLst>
            </a:pPr>
            <a:r>
              <a:rPr lang="en-US" sz="2400" b="0" dirty="0">
                <a:latin typeface="Arial" panose="020B0604020202020204" pitchFamily="34" charset="0"/>
                <a:cs typeface="Arial" panose="020B0604020202020204" pitchFamily="34" charset="0"/>
              </a:rPr>
              <a:t>- Green Infrastructure Monitor (GIM</a:t>
            </a:r>
            <a:r>
              <a:rPr lang="en-US" sz="2400" b="0" dirty="0"/>
              <a:t>)</a:t>
            </a:r>
            <a:endParaRPr lang="en-US" sz="2400" b="0" dirty="0">
              <a:latin typeface="Arial" panose="020B0604020202020204" pitchFamily="34" charset="0"/>
              <a:cs typeface="Arial" panose="020B0604020202020204" pitchFamily="34" charset="0"/>
            </a:endParaRPr>
          </a:p>
          <a:p>
            <a:endParaRPr lang="en-US" dirty="0"/>
          </a:p>
        </p:txBody>
      </p:sp>
      <p:sp>
        <p:nvSpPr>
          <p:cNvPr id="5" name="Title 1">
            <a:extLst>
              <a:ext uri="{FF2B5EF4-FFF2-40B4-BE49-F238E27FC236}">
                <a16:creationId xmlns:a16="http://schemas.microsoft.com/office/drawing/2014/main" id="{BD7F8139-D10C-46DC-9FC2-912349A81E95}"/>
              </a:ext>
            </a:extLst>
          </p:cNvPr>
          <p:cNvSpPr txBox="1">
            <a:spLocks/>
          </p:cNvSpPr>
          <p:nvPr/>
        </p:nvSpPr>
        <p:spPr>
          <a:xfrm>
            <a:off x="1965105" y="2197803"/>
            <a:ext cx="6912430" cy="685800"/>
          </a:xfrm>
          <a:prstGeom prst="rect">
            <a:avLst/>
          </a:prstGeom>
        </p:spPr>
        <p:txBody>
          <a:bodyPr lIns="0" tIns="0" rIns="0" bIns="0"/>
          <a:lstStyle>
            <a:lvl1pPr algn="l" defTabSz="914400" rtl="0" eaLnBrk="1" latinLnBrk="0" hangingPunct="1">
              <a:lnSpc>
                <a:spcPct val="90000"/>
              </a:lnSpc>
              <a:spcBef>
                <a:spcPct val="0"/>
              </a:spcBef>
              <a:buNone/>
              <a:defRPr sz="2900" b="1" i="0" u="none" strike="noStrike" kern="800" cap="none" spc="40" baseline="0">
                <a:solidFill>
                  <a:schemeClr val="bg1"/>
                </a:solidFill>
                <a:uFillTx/>
                <a:latin typeface="Arial"/>
                <a:ea typeface="+mj-ea"/>
                <a:cs typeface="DIN Offc" pitchFamily="34" charset="0"/>
              </a:defRPr>
            </a:lvl1pPr>
          </a:lstStyle>
          <a:p>
            <a:pPr>
              <a:tabLst>
                <a:tab pos="228600" algn="l"/>
              </a:tabLst>
            </a:pPr>
            <a:r>
              <a:rPr lang="en-US" sz="2400" b="0" dirty="0">
                <a:latin typeface="Arial" panose="020B0604020202020204" pitchFamily="34" charset="0"/>
                <a:cs typeface="Arial" panose="020B0604020202020204" pitchFamily="34" charset="0"/>
              </a:rPr>
              <a:t>- Coastal Resiliency Project Management and 	Construction Management</a:t>
            </a:r>
          </a:p>
          <a:p>
            <a:endParaRPr lang="en-US" dirty="0"/>
          </a:p>
        </p:txBody>
      </p:sp>
    </p:spTree>
    <p:extLst>
      <p:ext uri="{BB962C8B-B14F-4D97-AF65-F5344CB8AC3E}">
        <p14:creationId xmlns:p14="http://schemas.microsoft.com/office/powerpoint/2010/main" val="46199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5F4E-AE0D-492D-A85D-743CE9530333}"/>
              </a:ext>
            </a:extLst>
          </p:cNvPr>
          <p:cNvSpPr>
            <a:spLocks noGrp="1"/>
          </p:cNvSpPr>
          <p:nvPr>
            <p:ph type="ctrTitle"/>
          </p:nvPr>
        </p:nvSpPr>
        <p:spPr/>
        <p:txBody>
          <a:bodyPr/>
          <a:lstStyle/>
          <a:p>
            <a:r>
              <a:rPr lang="en-US" sz="2800" dirty="0"/>
              <a:t>What is Coastal Resiliency?</a:t>
            </a:r>
            <a:endParaRPr lang="en-US" dirty="0"/>
          </a:p>
        </p:txBody>
      </p:sp>
      <p:sp>
        <p:nvSpPr>
          <p:cNvPr id="3" name="Text Placeholder 2">
            <a:extLst>
              <a:ext uri="{FF2B5EF4-FFF2-40B4-BE49-F238E27FC236}">
                <a16:creationId xmlns:a16="http://schemas.microsoft.com/office/drawing/2014/main" id="{63F61E9C-AFB7-4E37-BD30-42910CFA346D}"/>
              </a:ext>
            </a:extLst>
          </p:cNvPr>
          <p:cNvSpPr>
            <a:spLocks noGrp="1"/>
          </p:cNvSpPr>
          <p:nvPr>
            <p:ph type="body" sz="quarter" idx="11"/>
          </p:nvPr>
        </p:nvSpPr>
        <p:spPr>
          <a:xfrm>
            <a:off x="304800" y="1144988"/>
            <a:ext cx="8305800" cy="2645962"/>
          </a:xfrm>
        </p:spPr>
        <p:txBody>
          <a:bodyPr>
            <a:normAutofit fontScale="92500" lnSpcReduction="10000"/>
          </a:bodyPr>
          <a:lstStyle/>
          <a:p>
            <a:pPr marL="457200" indent="-457200" algn="just">
              <a:buFont typeface="Arial" panose="020B0604020202020204" pitchFamily="34" charset="0"/>
              <a:buChar char="•"/>
            </a:pPr>
            <a:r>
              <a:rPr lang="en-US" dirty="0"/>
              <a:t>Coastal Resiliency (CR) Program is an initiative undertaken by the City’s primary capital construction project manager, Department of Design and Construction (DDC), to confront the risks of extreme weather and climate change that have been more recognized in the last few years by building a more resilient New York.</a:t>
            </a:r>
          </a:p>
        </p:txBody>
      </p:sp>
      <p:sp>
        <p:nvSpPr>
          <p:cNvPr id="4" name="Text Placeholder 3">
            <a:extLst>
              <a:ext uri="{FF2B5EF4-FFF2-40B4-BE49-F238E27FC236}">
                <a16:creationId xmlns:a16="http://schemas.microsoft.com/office/drawing/2014/main" id="{454C5D33-EBD9-40C1-BB1A-A4064EC21A23}"/>
              </a:ext>
            </a:extLst>
          </p:cNvPr>
          <p:cNvSpPr>
            <a:spLocks noGrp="1"/>
          </p:cNvSpPr>
          <p:nvPr>
            <p:ph type="body" sz="quarter" idx="12"/>
          </p:nvPr>
        </p:nvSpPr>
        <p:spPr/>
        <p:txBody>
          <a:bodyPr/>
          <a:lstStyle/>
          <a:p>
            <a:r>
              <a:rPr lang="en-US" dirty="0"/>
              <a:t>What is Coastal Resiliency?</a:t>
            </a:r>
          </a:p>
        </p:txBody>
      </p:sp>
    </p:spTree>
    <p:extLst>
      <p:ext uri="{BB962C8B-B14F-4D97-AF65-F5344CB8AC3E}">
        <p14:creationId xmlns:p14="http://schemas.microsoft.com/office/powerpoint/2010/main" val="96671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5F4E-AE0D-492D-A85D-743CE9530333}"/>
              </a:ext>
            </a:extLst>
          </p:cNvPr>
          <p:cNvSpPr>
            <a:spLocks noGrp="1"/>
          </p:cNvSpPr>
          <p:nvPr>
            <p:ph type="ctrTitle"/>
          </p:nvPr>
        </p:nvSpPr>
        <p:spPr/>
        <p:txBody>
          <a:bodyPr/>
          <a:lstStyle/>
          <a:p>
            <a:r>
              <a:rPr lang="en-US" sz="2800" dirty="0"/>
              <a:t>What is Coastal Resiliency?</a:t>
            </a:r>
            <a:endParaRPr lang="en-US" dirty="0"/>
          </a:p>
        </p:txBody>
      </p:sp>
      <p:sp>
        <p:nvSpPr>
          <p:cNvPr id="3" name="Text Placeholder 2">
            <a:extLst>
              <a:ext uri="{FF2B5EF4-FFF2-40B4-BE49-F238E27FC236}">
                <a16:creationId xmlns:a16="http://schemas.microsoft.com/office/drawing/2014/main" id="{63F61E9C-AFB7-4E37-BD30-42910CFA346D}"/>
              </a:ext>
            </a:extLst>
          </p:cNvPr>
          <p:cNvSpPr>
            <a:spLocks noGrp="1"/>
          </p:cNvSpPr>
          <p:nvPr>
            <p:ph type="body" sz="quarter" idx="11"/>
          </p:nvPr>
        </p:nvSpPr>
        <p:spPr>
          <a:xfrm>
            <a:off x="304800" y="1144988"/>
            <a:ext cx="8305800" cy="2645962"/>
          </a:xfrm>
        </p:spPr>
        <p:txBody>
          <a:bodyPr>
            <a:normAutofit/>
          </a:bodyPr>
          <a:lstStyle/>
          <a:p>
            <a:pPr marL="342900" indent="-342900" algn="just">
              <a:buFont typeface="Arial" panose="020B0604020202020204" pitchFamily="34" charset="0"/>
              <a:buChar char="•"/>
            </a:pPr>
            <a:r>
              <a:rPr lang="en-US" sz="2500" dirty="0"/>
              <a:t>It is DDC’s vision and mission to combat the effects of climate change by strengthening the City’s coastal defenses, by upgrading and fortifying buildings, by protecting the City’s Infrastructure and services and by making our neighbor's safer and more vibrant.</a:t>
            </a:r>
          </a:p>
        </p:txBody>
      </p:sp>
      <p:sp>
        <p:nvSpPr>
          <p:cNvPr id="4" name="Text Placeholder 3">
            <a:extLst>
              <a:ext uri="{FF2B5EF4-FFF2-40B4-BE49-F238E27FC236}">
                <a16:creationId xmlns:a16="http://schemas.microsoft.com/office/drawing/2014/main" id="{454C5D33-EBD9-40C1-BB1A-A4064EC21A23}"/>
              </a:ext>
            </a:extLst>
          </p:cNvPr>
          <p:cNvSpPr>
            <a:spLocks noGrp="1"/>
          </p:cNvSpPr>
          <p:nvPr>
            <p:ph type="body" sz="quarter" idx="12"/>
          </p:nvPr>
        </p:nvSpPr>
        <p:spPr/>
        <p:txBody>
          <a:bodyPr/>
          <a:lstStyle/>
          <a:p>
            <a:r>
              <a:rPr lang="en-US" dirty="0"/>
              <a:t>What is Coastal Resiliency?</a:t>
            </a:r>
          </a:p>
        </p:txBody>
      </p:sp>
    </p:spTree>
    <p:extLst>
      <p:ext uri="{BB962C8B-B14F-4D97-AF65-F5344CB8AC3E}">
        <p14:creationId xmlns:p14="http://schemas.microsoft.com/office/powerpoint/2010/main" val="270492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46218A-64CC-4A41-8753-CE0249EC512F}"/>
              </a:ext>
            </a:extLst>
          </p:cNvPr>
          <p:cNvSpPr/>
          <p:nvPr/>
        </p:nvSpPr>
        <p:spPr>
          <a:xfrm>
            <a:off x="0" y="0"/>
            <a:ext cx="9144000" cy="470535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765F4E-AE0D-492D-A85D-743CE9530333}"/>
              </a:ext>
            </a:extLst>
          </p:cNvPr>
          <p:cNvSpPr>
            <a:spLocks noGrp="1"/>
          </p:cNvSpPr>
          <p:nvPr>
            <p:ph type="ctrTitle"/>
          </p:nvPr>
        </p:nvSpPr>
        <p:spPr/>
        <p:txBody>
          <a:bodyPr/>
          <a:lstStyle/>
          <a:p>
            <a:r>
              <a:rPr lang="en-US" sz="2800" dirty="0">
                <a:solidFill>
                  <a:schemeClr val="bg1"/>
                </a:solidFill>
              </a:rPr>
              <a:t>What is Coastal Resiliency?</a:t>
            </a:r>
            <a:endParaRPr lang="en-US" dirty="0">
              <a:solidFill>
                <a:schemeClr val="bg1"/>
              </a:solidFill>
            </a:endParaRPr>
          </a:p>
        </p:txBody>
      </p:sp>
      <p:sp>
        <p:nvSpPr>
          <p:cNvPr id="4" name="Text Placeholder 3">
            <a:extLst>
              <a:ext uri="{FF2B5EF4-FFF2-40B4-BE49-F238E27FC236}">
                <a16:creationId xmlns:a16="http://schemas.microsoft.com/office/drawing/2014/main" id="{454C5D33-EBD9-40C1-BB1A-A4064EC21A23}"/>
              </a:ext>
            </a:extLst>
          </p:cNvPr>
          <p:cNvSpPr>
            <a:spLocks noGrp="1"/>
          </p:cNvSpPr>
          <p:nvPr>
            <p:ph type="body" sz="quarter" idx="12"/>
          </p:nvPr>
        </p:nvSpPr>
        <p:spPr/>
        <p:txBody>
          <a:bodyPr/>
          <a:lstStyle/>
          <a:p>
            <a:r>
              <a:rPr lang="en-US" dirty="0"/>
              <a:t>What is Coastal Resiliency?</a:t>
            </a:r>
          </a:p>
        </p:txBody>
      </p:sp>
      <p:sp>
        <p:nvSpPr>
          <p:cNvPr id="7" name="TextBox 6">
            <a:extLst>
              <a:ext uri="{FF2B5EF4-FFF2-40B4-BE49-F238E27FC236}">
                <a16:creationId xmlns:a16="http://schemas.microsoft.com/office/drawing/2014/main" id="{01DD9046-13F0-4F05-90B5-C67C00266806}"/>
              </a:ext>
            </a:extLst>
          </p:cNvPr>
          <p:cNvSpPr txBox="1"/>
          <p:nvPr/>
        </p:nvSpPr>
        <p:spPr>
          <a:xfrm>
            <a:off x="228600" y="776119"/>
            <a:ext cx="4495800" cy="3908762"/>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Proposed Locations:</a:t>
            </a:r>
          </a:p>
          <a:p>
            <a:r>
              <a:rPr lang="en-US" sz="1600" b="1" dirty="0">
                <a:solidFill>
                  <a:srgbClr val="EE7653"/>
                </a:solidFill>
                <a:latin typeface="Arial" panose="020B0604020202020204" pitchFamily="34" charset="0"/>
                <a:cs typeface="Arial" panose="020B0604020202020204" pitchFamily="34" charset="0"/>
              </a:rPr>
              <a:t>Manhattan: </a:t>
            </a:r>
          </a:p>
          <a:p>
            <a:r>
              <a:rPr lang="en-US" sz="1400" dirty="0">
                <a:solidFill>
                  <a:schemeClr val="bg1"/>
                </a:solidFill>
                <a:latin typeface="Arial" panose="020B0604020202020204" pitchFamily="34" charset="0"/>
                <a:cs typeface="Arial" panose="020B0604020202020204" pitchFamily="34" charset="0"/>
              </a:rPr>
              <a:t>East Side Coastal Resiliency (ESCR) </a:t>
            </a:r>
          </a:p>
          <a:p>
            <a:r>
              <a:rPr lang="en-US" sz="1200" dirty="0">
                <a:solidFill>
                  <a:schemeClr val="bg1"/>
                </a:solidFill>
                <a:latin typeface="Arial" panose="020B0604020202020204" pitchFamily="34" charset="0"/>
                <a:cs typeface="Arial" panose="020B0604020202020204" pitchFamily="34" charset="0"/>
              </a:rPr>
              <a:t>E 25</a:t>
            </a:r>
            <a:r>
              <a:rPr lang="en-US" sz="1200" baseline="30000" dirty="0">
                <a:solidFill>
                  <a:schemeClr val="bg1"/>
                </a:solidFill>
                <a:latin typeface="Arial" panose="020B0604020202020204" pitchFamily="34" charset="0"/>
                <a:cs typeface="Arial" panose="020B0604020202020204" pitchFamily="34" charset="0"/>
              </a:rPr>
              <a:t>th</a:t>
            </a:r>
            <a:r>
              <a:rPr lang="en-US" sz="1200" dirty="0">
                <a:solidFill>
                  <a:schemeClr val="bg1"/>
                </a:solidFill>
                <a:latin typeface="Arial" panose="020B0604020202020204" pitchFamily="34" charset="0"/>
                <a:cs typeface="Arial" panose="020B0604020202020204" pitchFamily="34" charset="0"/>
              </a:rPr>
              <a:t> Street to Montgomery Street</a:t>
            </a:r>
          </a:p>
          <a:p>
            <a:endParaRPr lang="en-US" sz="1200" dirty="0">
              <a:solidFill>
                <a:schemeClr val="bg1"/>
              </a:solidFill>
              <a:latin typeface="Arial" panose="020B0604020202020204" pitchFamily="34" charset="0"/>
              <a:cs typeface="Arial" panose="020B0604020202020204" pitchFamily="34" charset="0"/>
            </a:endParaRPr>
          </a:p>
          <a:p>
            <a:r>
              <a:rPr lang="en-US" sz="1600" b="1" dirty="0">
                <a:solidFill>
                  <a:srgbClr val="EE7653"/>
                </a:solidFill>
                <a:latin typeface="Arial" panose="020B0604020202020204" pitchFamily="34" charset="0"/>
                <a:cs typeface="Arial" panose="020B0604020202020204" pitchFamily="34" charset="0"/>
              </a:rPr>
              <a:t>Lower Manhattan:</a:t>
            </a:r>
          </a:p>
          <a:p>
            <a:r>
              <a:rPr lang="en-US" sz="1400" dirty="0">
                <a:solidFill>
                  <a:schemeClr val="bg1"/>
                </a:solidFill>
                <a:latin typeface="Arial" panose="020B0604020202020204" pitchFamily="34" charset="0"/>
                <a:cs typeface="Arial" panose="020B0604020202020204" pitchFamily="34" charset="0"/>
              </a:rPr>
              <a:t>Two Bridges Coastal Resiliency (TBCR) </a:t>
            </a:r>
          </a:p>
          <a:p>
            <a:r>
              <a:rPr lang="en-US" sz="1200" dirty="0">
                <a:solidFill>
                  <a:schemeClr val="bg1"/>
                </a:solidFill>
                <a:latin typeface="Arial" panose="020B0604020202020204" pitchFamily="34" charset="0"/>
                <a:cs typeface="Arial" panose="020B0604020202020204" pitchFamily="34" charset="0"/>
              </a:rPr>
              <a:t>Montgomery Street to Brooklyn Bridge</a:t>
            </a:r>
          </a:p>
          <a:p>
            <a:endParaRPr lang="en-US" sz="1200" dirty="0">
              <a:solidFill>
                <a:schemeClr val="bg1"/>
              </a:solidFill>
              <a:latin typeface="Arial" panose="020B0604020202020204" pitchFamily="34" charset="0"/>
              <a:cs typeface="Arial" panose="020B0604020202020204" pitchFamily="34" charset="0"/>
            </a:endParaRPr>
          </a:p>
          <a:p>
            <a:r>
              <a:rPr lang="en-US" sz="1600" b="1" dirty="0">
                <a:solidFill>
                  <a:srgbClr val="EE7653"/>
                </a:solidFill>
                <a:latin typeface="Arial" panose="020B0604020202020204" pitchFamily="34" charset="0"/>
                <a:cs typeface="Arial" panose="020B0604020202020204" pitchFamily="34" charset="0"/>
              </a:rPr>
              <a:t>Brooklyn: </a:t>
            </a:r>
          </a:p>
          <a:p>
            <a:r>
              <a:rPr lang="en-US" sz="1400" dirty="0">
                <a:solidFill>
                  <a:schemeClr val="bg1"/>
                </a:solidFill>
                <a:latin typeface="Arial" panose="020B0604020202020204" pitchFamily="34" charset="0"/>
                <a:cs typeface="Arial" panose="020B0604020202020204" pitchFamily="34" charset="0"/>
              </a:rPr>
              <a:t>Red Hook Integrated Flood Protection System (RHIFPS)</a:t>
            </a:r>
          </a:p>
          <a:p>
            <a:r>
              <a:rPr lang="en-US" sz="1200" dirty="0">
                <a:solidFill>
                  <a:schemeClr val="bg1"/>
                </a:solidFill>
                <a:latin typeface="Arial" panose="020B0604020202020204" pitchFamily="34" charset="0"/>
                <a:cs typeface="Arial" panose="020B0604020202020204" pitchFamily="34" charset="0"/>
              </a:rPr>
              <a:t>Beard Street &amp; Atlantic Basin</a:t>
            </a:r>
          </a:p>
          <a:p>
            <a:endParaRPr lang="en-US" sz="1200" dirty="0">
              <a:solidFill>
                <a:schemeClr val="bg1"/>
              </a:solidFill>
              <a:latin typeface="Arial" panose="020B0604020202020204" pitchFamily="34" charset="0"/>
              <a:cs typeface="Arial" panose="020B0604020202020204" pitchFamily="34" charset="0"/>
            </a:endParaRPr>
          </a:p>
          <a:p>
            <a:r>
              <a:rPr lang="en-US" sz="1600" b="1" dirty="0">
                <a:solidFill>
                  <a:srgbClr val="EE7653"/>
                </a:solidFill>
                <a:latin typeface="Arial" panose="020B0604020202020204" pitchFamily="34" charset="0"/>
                <a:cs typeface="Arial" panose="020B0604020202020204" pitchFamily="34" charset="0"/>
              </a:rPr>
              <a:t>Queens: </a:t>
            </a:r>
          </a:p>
          <a:p>
            <a:r>
              <a:rPr lang="en-US" sz="1400" dirty="0">
                <a:solidFill>
                  <a:schemeClr val="bg1"/>
                </a:solidFill>
                <a:latin typeface="Arial" panose="020B0604020202020204" pitchFamily="34" charset="0"/>
                <a:cs typeface="Arial" panose="020B0604020202020204" pitchFamily="34" charset="0"/>
              </a:rPr>
              <a:t>Breezy Point Coastal Resiliency (BPCR)</a:t>
            </a:r>
          </a:p>
          <a:p>
            <a:r>
              <a:rPr lang="en-US" sz="1200" dirty="0">
                <a:solidFill>
                  <a:schemeClr val="bg1"/>
                </a:solidFill>
                <a:latin typeface="Arial" panose="020B0604020202020204" pitchFamily="34" charset="0"/>
                <a:cs typeface="Arial" panose="020B0604020202020204" pitchFamily="34" charset="0"/>
              </a:rPr>
              <a:t>Western end of the Rockaway Peninsula</a:t>
            </a:r>
          </a:p>
          <a:p>
            <a:endParaRPr lang="en-US"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AF58D51-2131-4204-ACCC-1615F0BE7F09}"/>
              </a:ext>
            </a:extLst>
          </p:cNvPr>
          <p:cNvPicPr>
            <a:picLocks noChangeAspect="1"/>
          </p:cNvPicPr>
          <p:nvPr/>
        </p:nvPicPr>
        <p:blipFill rotWithShape="1">
          <a:blip r:embed="rId2">
            <a:extLst>
              <a:ext uri="{28A0092B-C50C-407E-A947-70E740481C1C}">
                <a14:useLocalDpi xmlns:a14="http://schemas.microsoft.com/office/drawing/2010/main" val="0"/>
              </a:ext>
            </a:extLst>
          </a:blip>
          <a:srcRect t="8955"/>
          <a:stretch/>
        </p:blipFill>
        <p:spPr>
          <a:xfrm>
            <a:off x="5181600" y="0"/>
            <a:ext cx="3601700" cy="4629150"/>
          </a:xfrm>
          <a:prstGeom prst="rect">
            <a:avLst/>
          </a:prstGeom>
        </p:spPr>
      </p:pic>
    </p:spTree>
    <p:extLst>
      <p:ext uri="{BB962C8B-B14F-4D97-AF65-F5344CB8AC3E}">
        <p14:creationId xmlns:p14="http://schemas.microsoft.com/office/powerpoint/2010/main" val="23725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3603-1CDD-4781-9833-1520DD9AFCF5}"/>
              </a:ext>
            </a:extLst>
          </p:cNvPr>
          <p:cNvSpPr>
            <a:spLocks noGrp="1"/>
          </p:cNvSpPr>
          <p:nvPr>
            <p:ph type="ctrTitle"/>
          </p:nvPr>
        </p:nvSpPr>
        <p:spPr>
          <a:xfrm>
            <a:off x="304800" y="171452"/>
            <a:ext cx="8610600" cy="571499"/>
          </a:xfrm>
        </p:spPr>
        <p:txBody>
          <a:bodyPr/>
          <a:lstStyle/>
          <a:p>
            <a:r>
              <a:rPr lang="en-US" sz="2800" dirty="0"/>
              <a:t>Project Management/Construction Management  </a:t>
            </a:r>
            <a:br>
              <a:rPr lang="en-US" sz="2800" dirty="0"/>
            </a:br>
            <a:r>
              <a:rPr lang="en-US" sz="2800" dirty="0"/>
              <a:t>Consultant Solicitation</a:t>
            </a:r>
            <a:br>
              <a:rPr lang="en-US" sz="2800" dirty="0"/>
            </a:br>
            <a:endParaRPr lang="en-US" dirty="0"/>
          </a:p>
        </p:txBody>
      </p:sp>
      <p:sp>
        <p:nvSpPr>
          <p:cNvPr id="3" name="Text Placeholder 2">
            <a:extLst>
              <a:ext uri="{FF2B5EF4-FFF2-40B4-BE49-F238E27FC236}">
                <a16:creationId xmlns:a16="http://schemas.microsoft.com/office/drawing/2014/main" id="{8CE2B952-996A-407E-B017-711EFD2FB20F}"/>
              </a:ext>
            </a:extLst>
          </p:cNvPr>
          <p:cNvSpPr>
            <a:spLocks noGrp="1"/>
          </p:cNvSpPr>
          <p:nvPr>
            <p:ph type="body" sz="quarter" idx="11"/>
          </p:nvPr>
        </p:nvSpPr>
        <p:spPr>
          <a:xfrm>
            <a:off x="304800" y="1144988"/>
            <a:ext cx="8305800" cy="2645962"/>
          </a:xfrm>
        </p:spPr>
        <p:txBody>
          <a:bodyPr>
            <a:normAutofit fontScale="92500"/>
          </a:bodyPr>
          <a:lstStyle/>
          <a:p>
            <a:pPr marL="285750" indent="-285750">
              <a:buFont typeface="Arial" panose="020B0604020202020204" pitchFamily="34" charset="0"/>
              <a:buChar char="•"/>
            </a:pPr>
            <a:r>
              <a:rPr lang="en-US" dirty="0"/>
              <a:t>DDC intends to issue a request for proposals for project management/construction management consultant for the </a:t>
            </a:r>
            <a:r>
              <a:rPr lang="en-US" b="1" dirty="0"/>
              <a:t>NYC Coastal Resiliency Program</a:t>
            </a:r>
            <a:r>
              <a:rPr lang="en-US" dirty="0"/>
              <a:t>.</a:t>
            </a:r>
          </a:p>
          <a:p>
            <a:pPr marL="285750" indent="-285750">
              <a:buFont typeface="Arial" panose="020B0604020202020204" pitchFamily="34" charset="0"/>
              <a:buChar char="•"/>
            </a:pPr>
            <a:r>
              <a:rPr lang="en-US" dirty="0"/>
              <a:t>DDC is looking for a </a:t>
            </a:r>
            <a:r>
              <a:rPr lang="en-US" b="1" dirty="0"/>
              <a:t>PARTNER</a:t>
            </a:r>
            <a:r>
              <a:rPr lang="en-US" dirty="0"/>
              <a:t> to help us build and manage all design-bid-build projects for the Coastal Resiliency Program.</a:t>
            </a:r>
          </a:p>
          <a:p>
            <a:endParaRPr lang="en-US" dirty="0"/>
          </a:p>
        </p:txBody>
      </p:sp>
      <p:sp>
        <p:nvSpPr>
          <p:cNvPr id="4" name="Text Placeholder 3">
            <a:extLst>
              <a:ext uri="{FF2B5EF4-FFF2-40B4-BE49-F238E27FC236}">
                <a16:creationId xmlns:a16="http://schemas.microsoft.com/office/drawing/2014/main" id="{F72A83F1-8E3E-47DB-9856-FE0F95DBC369}"/>
              </a:ext>
            </a:extLst>
          </p:cNvPr>
          <p:cNvSpPr>
            <a:spLocks noGrp="1"/>
          </p:cNvSpPr>
          <p:nvPr>
            <p:ph type="body" sz="quarter" idx="12"/>
          </p:nvPr>
        </p:nvSpPr>
        <p:spPr/>
        <p:txBody>
          <a:bodyPr/>
          <a:lstStyle/>
          <a:p>
            <a:r>
              <a:rPr lang="en-US" dirty="0"/>
              <a:t>Consultant Solicitation</a:t>
            </a:r>
          </a:p>
        </p:txBody>
      </p:sp>
    </p:spTree>
    <p:extLst>
      <p:ext uri="{BB962C8B-B14F-4D97-AF65-F5344CB8AC3E}">
        <p14:creationId xmlns:p14="http://schemas.microsoft.com/office/powerpoint/2010/main" val="63983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5960-E516-49F3-A1C6-26826234D052}"/>
              </a:ext>
            </a:extLst>
          </p:cNvPr>
          <p:cNvSpPr>
            <a:spLocks noGrp="1"/>
          </p:cNvSpPr>
          <p:nvPr>
            <p:ph type="ctrTitle"/>
          </p:nvPr>
        </p:nvSpPr>
        <p:spPr/>
        <p:txBody>
          <a:bodyPr/>
          <a:lstStyle/>
          <a:p>
            <a:r>
              <a:rPr lang="en-US" sz="2800" dirty="0"/>
              <a:t>What DDC is Looking For in a Partner</a:t>
            </a:r>
            <a:br>
              <a:rPr lang="en-US" sz="2800" dirty="0"/>
            </a:br>
            <a:endParaRPr lang="en-US" dirty="0"/>
          </a:p>
        </p:txBody>
      </p:sp>
      <p:sp>
        <p:nvSpPr>
          <p:cNvPr id="3" name="Text Placeholder 2">
            <a:extLst>
              <a:ext uri="{FF2B5EF4-FFF2-40B4-BE49-F238E27FC236}">
                <a16:creationId xmlns:a16="http://schemas.microsoft.com/office/drawing/2014/main" id="{11E51207-49F8-40F6-85CA-FB8ABE8E921C}"/>
              </a:ext>
            </a:extLst>
          </p:cNvPr>
          <p:cNvSpPr>
            <a:spLocks noGrp="1"/>
          </p:cNvSpPr>
          <p:nvPr>
            <p:ph type="body" sz="quarter" idx="11"/>
          </p:nvPr>
        </p:nvSpPr>
        <p:spPr>
          <a:xfrm>
            <a:off x="304800" y="1144988"/>
            <a:ext cx="7848600" cy="3179362"/>
          </a:xfrm>
        </p:spPr>
        <p:txBody>
          <a:bodyPr>
            <a:normAutofit fontScale="92500" lnSpcReduction="20000"/>
          </a:bodyPr>
          <a:lstStyle/>
          <a:p>
            <a:pPr marL="285750" indent="-285750">
              <a:lnSpc>
                <a:spcPct val="120000"/>
              </a:lnSpc>
              <a:buFont typeface="Arial" panose="020B0604020202020204" pitchFamily="34" charset="0"/>
              <a:buChar char="•"/>
            </a:pPr>
            <a:r>
              <a:rPr lang="en-US" dirty="0"/>
              <a:t>Leadership</a:t>
            </a:r>
          </a:p>
          <a:p>
            <a:pPr marL="285750" indent="-285750">
              <a:lnSpc>
                <a:spcPct val="120000"/>
              </a:lnSpc>
              <a:buFont typeface="Arial" panose="020B0604020202020204" pitchFamily="34" charset="0"/>
              <a:buChar char="•"/>
            </a:pPr>
            <a:r>
              <a:rPr lang="en-US" dirty="0"/>
              <a:t>Design-Bid-Build Expertise</a:t>
            </a:r>
          </a:p>
          <a:p>
            <a:pPr marL="285750" indent="-285750">
              <a:lnSpc>
                <a:spcPct val="120000"/>
              </a:lnSpc>
              <a:buFont typeface="Arial" panose="020B0604020202020204" pitchFamily="34" charset="0"/>
              <a:buChar char="•"/>
            </a:pPr>
            <a:r>
              <a:rPr lang="en-US" dirty="0"/>
              <a:t>Dynamic Thinker</a:t>
            </a:r>
          </a:p>
          <a:p>
            <a:pPr marL="285750" indent="-285750">
              <a:lnSpc>
                <a:spcPct val="120000"/>
              </a:lnSpc>
              <a:buFont typeface="Arial" panose="020B0604020202020204" pitchFamily="34" charset="0"/>
              <a:buChar char="•"/>
            </a:pPr>
            <a:r>
              <a:rPr lang="en-US" dirty="0"/>
              <a:t>Innovative Problem Solver</a:t>
            </a:r>
          </a:p>
          <a:p>
            <a:pPr marL="285750" indent="-285750">
              <a:lnSpc>
                <a:spcPct val="120000"/>
              </a:lnSpc>
              <a:buFont typeface="Arial" panose="020B0604020202020204" pitchFamily="34" charset="0"/>
              <a:buChar char="•"/>
            </a:pPr>
            <a:r>
              <a:rPr lang="en-US" dirty="0"/>
              <a:t>Enterprising Professional</a:t>
            </a:r>
          </a:p>
          <a:p>
            <a:pPr marL="285750" indent="-285750">
              <a:lnSpc>
                <a:spcPct val="120000"/>
              </a:lnSpc>
              <a:buFont typeface="Arial" panose="020B0604020202020204" pitchFamily="34" charset="0"/>
              <a:buChar char="•"/>
            </a:pPr>
            <a:r>
              <a:rPr lang="en-US" dirty="0"/>
              <a:t>Professional Advisor</a:t>
            </a:r>
          </a:p>
        </p:txBody>
      </p:sp>
      <p:sp>
        <p:nvSpPr>
          <p:cNvPr id="4" name="Text Placeholder 3">
            <a:extLst>
              <a:ext uri="{FF2B5EF4-FFF2-40B4-BE49-F238E27FC236}">
                <a16:creationId xmlns:a16="http://schemas.microsoft.com/office/drawing/2014/main" id="{E856FFBD-A5BD-4DDE-A62F-86F45F82F18A}"/>
              </a:ext>
            </a:extLst>
          </p:cNvPr>
          <p:cNvSpPr>
            <a:spLocks noGrp="1"/>
          </p:cNvSpPr>
          <p:nvPr>
            <p:ph type="body" sz="quarter" idx="12"/>
          </p:nvPr>
        </p:nvSpPr>
        <p:spPr/>
        <p:txBody>
          <a:bodyPr/>
          <a:lstStyle/>
          <a:p>
            <a:r>
              <a:rPr lang="en-US" dirty="0"/>
              <a:t>What DDC is looking for in a Partner</a:t>
            </a:r>
          </a:p>
        </p:txBody>
      </p:sp>
    </p:spTree>
    <p:extLst>
      <p:ext uri="{BB962C8B-B14F-4D97-AF65-F5344CB8AC3E}">
        <p14:creationId xmlns:p14="http://schemas.microsoft.com/office/powerpoint/2010/main" val="4289703853"/>
      </p:ext>
    </p:extLst>
  </p:cSld>
  <p:clrMapOvr>
    <a:masterClrMapping/>
  </p:clrMapOvr>
</p:sld>
</file>

<file path=ppt/theme/theme1.xml><?xml version="1.0" encoding="utf-8"?>
<a:theme xmlns:a="http://schemas.openxmlformats.org/drawingml/2006/main" name="DD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DCKCTAG xmlns="84682376-51bf-4542-9b04-4eadb1ec9e97">No</DDCKCTAG>
    <LikesCount xmlns="http://schemas.microsoft.com/sharepoint/v3" xsi:nil="true"/>
    <Staff_x0020_Resources_x0020_Section xmlns="84682376-51bf-4542-9b04-4eadb1ec9e97" xsi:nil="true"/>
    <Ratings xmlns="http://schemas.microsoft.com/sharepoint/v3" xsi:nil="true"/>
    <Divisions xmlns="84682376-51bf-4542-9b04-4eadb1ec9e97">Executive</Divisions>
    <LikedBy xmlns="http://schemas.microsoft.com/sharepoint/v3">
      <UserInfo>
        <DisplayName/>
        <AccountId xsi:nil="true"/>
        <AccountType/>
      </UserInfo>
    </LikedBy>
    <DDCDocumentType xmlns="84682376-51bf-4542-9b04-4eadb1ec9e97">Letterheads</DDCDocumentType>
    <DDCProjectLifeCycle xmlns="84682376-51bf-4542-9b04-4eadb1ec9e97" xsi:nil="true"/>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93B6656CD0FF43826652E16BBD9522" ma:contentTypeVersion="12" ma:contentTypeDescription="Create a new document." ma:contentTypeScope="" ma:versionID="3067e8a2bf80043fb0f216c29bd1c5b1">
  <xsd:schema xmlns:xsd="http://www.w3.org/2001/XMLSchema" xmlns:xs="http://www.w3.org/2001/XMLSchema" xmlns:p="http://schemas.microsoft.com/office/2006/metadata/properties" xmlns:ns1="http://schemas.microsoft.com/sharepoint/v3" xmlns:ns2="84682376-51bf-4542-9b04-4eadb1ec9e97" targetNamespace="http://schemas.microsoft.com/office/2006/metadata/properties" ma:root="true" ma:fieldsID="9a9f053d27da525371530235b92e15f3" ns1:_="" ns2:_="">
    <xsd:import namespace="http://schemas.microsoft.com/sharepoint/v3"/>
    <xsd:import namespace="84682376-51bf-4542-9b04-4eadb1ec9e97"/>
    <xsd:element name="properties">
      <xsd:complexType>
        <xsd:sequence>
          <xsd:element name="documentManagement">
            <xsd:complexType>
              <xsd:all>
                <xsd:element ref="ns2:DDCDocumentType" minOccurs="0"/>
                <xsd:element ref="ns2:Divisions" minOccurs="0"/>
                <xsd:element ref="ns2:DDCKCTAG" minOccurs="0"/>
                <xsd:element ref="ns2:DDCProjectLifeCycle" minOccurs="0"/>
                <xsd:element ref="ns2:SharedWithUsers" minOccurs="0"/>
                <xsd:element ref="ns1:AverageRating" minOccurs="0"/>
                <xsd:element ref="ns1:RatingCount" minOccurs="0"/>
                <xsd:element ref="ns1:RatedBy" minOccurs="0"/>
                <xsd:element ref="ns1:Ratings" minOccurs="0"/>
                <xsd:element ref="ns1:LikesCount" minOccurs="0"/>
                <xsd:element ref="ns1:LikedBy" minOccurs="0"/>
                <xsd:element ref="ns2:Staff_x0020_Resources_x0020_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3" nillable="true" ma:displayName="Rating (0-5)" ma:decimals="2" ma:description="Average value of all the ratings that have been submitted" ma:internalName="AverageRating" ma:readOnly="true">
      <xsd:simpleType>
        <xsd:restriction base="dms:Number"/>
      </xsd:simpleType>
    </xsd:element>
    <xsd:element name="RatingCount" ma:index="14" nillable="true" ma:displayName="Number of Ratings" ma:decimals="0" ma:description="Number of ratings submitted" ma:internalName="RatingCount" ma:readOnly="true">
      <xsd:simpleType>
        <xsd:restriction base="dms:Number"/>
      </xsd:simpleType>
    </xsd:element>
    <xsd:element name="RatedBy" ma:index="15"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6" nillable="true" ma:displayName="User ratings" ma:description="User ratings for the item" ma:hidden="true" ma:internalName="Ratings">
      <xsd:simpleType>
        <xsd:restriction base="dms:Note"/>
      </xsd:simpleType>
    </xsd:element>
    <xsd:element name="LikesCount" ma:index="17" nillable="true" ma:displayName="Number of Likes" ma:internalName="LikesCount">
      <xsd:simpleType>
        <xsd:restriction base="dms:Unknown"/>
      </xsd:simpleType>
    </xsd:element>
    <xsd:element name="LikedBy" ma:index="18"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682376-51bf-4542-9b04-4eadb1ec9e97" elementFormDefault="qualified">
    <xsd:import namespace="http://schemas.microsoft.com/office/2006/documentManagement/types"/>
    <xsd:import namespace="http://schemas.microsoft.com/office/infopath/2007/PartnerControls"/>
    <xsd:element name="DDCDocumentType" ma:index="8" nillable="true" ma:displayName="DDCDocumentType" ma:default="" ma:description="Tag : Staff Resources" ma:format="Dropdown" ma:internalName="DDCDocumentType">
      <xsd:simpleType>
        <xsd:restriction base="dms:Choice">
          <xsd:enumeration value=""/>
          <xsd:enumeration value="Forms"/>
          <xsd:enumeration value="Letterheads"/>
          <xsd:enumeration value="Policies/Protocols"/>
          <xsd:enumeration value="Manuals/Guides/Handbooks"/>
          <xsd:enumeration value="Acronyms/Abbreviations"/>
          <xsd:enumeration value="External Resources"/>
          <xsd:enumeration value="Safety Advisory"/>
        </xsd:restriction>
      </xsd:simpleType>
    </xsd:element>
    <xsd:element name="Divisions" ma:index="9" nillable="true" ma:displayName="Divisions" ma:default="" ma:description="Tag : DIVISIONS" ma:format="Dropdown" ma:internalName="Divisions">
      <xsd:simpleType>
        <xsd:restriction base="dms:Choice">
          <xsd:enumeration value=""/>
          <xsd:enumeration value="ACCO"/>
          <xsd:enumeration value="Executive"/>
          <xsd:enumeration value="Finance &amp; Procurement"/>
          <xsd:enumeration value="Operations/ Facilities"/>
          <xsd:enumeration value="Capital Expense"/>
          <xsd:enumeration value="Capital Budget"/>
          <xsd:enumeration value="STEAM"/>
          <xsd:enumeration value="Human Resources and Staff Development"/>
          <xsd:enumeration value="Staff Development"/>
          <xsd:enumeration value="Infrastructure"/>
          <xsd:enumeration value="Intergovernmental and Community Affairs"/>
          <xsd:enumeration value="Law"/>
          <xsd:enumeration value="Office of Diversity and Industry Relations"/>
          <xsd:enumeration value="Office of the Chief Architect"/>
          <xsd:enumeration value="Office of Equal Employment Opportunity"/>
          <xsd:enumeration value="Engineering Audit Office (EAO)"/>
          <xsd:enumeration value="Internal Audits"/>
          <xsd:enumeration value="Information Technology Services"/>
          <xsd:enumeration value="Project Controls"/>
          <xsd:enumeration value="Safety and Site Support"/>
          <xsd:enumeration value="Public Buildings"/>
          <xsd:enumeration value="Civic"/>
          <xsd:enumeration value="Uniform"/>
          <xsd:enumeration value="Architecture and Engineering"/>
          <xsd:enumeration value="Build It Back"/>
          <xsd:enumeration value="Public Information Office"/>
          <xsd:enumeration value="Agency Wide"/>
        </xsd:restriction>
      </xsd:simpleType>
    </xsd:element>
    <xsd:element name="DDCKCTAG" ma:index="10" nillable="true" ma:displayName="DDCKCTAG" ma:default="No" ma:description="Tag : KC (Yes - Show, No - Not Show)" ma:format="Dropdown" ma:internalName="DDCKCTAG">
      <xsd:simpleType>
        <xsd:restriction base="dms:Choice">
          <xsd:enumeration value="Yes"/>
          <xsd:enumeration value="No"/>
        </xsd:restriction>
      </xsd:simpleType>
    </xsd:element>
    <xsd:element name="DDCProjectLifeCycle" ma:index="11" nillable="true" ma:displayName="DDCProjectLifeCycle" ma:format="Dropdown" ma:internalName="DDCProjectLifeCycle">
      <xsd:simpleType>
        <xsd:restriction base="dms:Choice">
          <xsd:enumeration value=""/>
          <xsd:enumeration value="Initiation"/>
          <xsd:enumeration value="Development"/>
          <xsd:enumeration value="Design"/>
          <xsd:enumeration value="Procurement"/>
          <xsd:enumeration value="Construction"/>
          <xsd:enumeration value="Closeout"/>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ff_x0020_Resources_x0020_Section" ma:index="19" nillable="true" ma:displayName="Staff Resources Section" ma:format="Dropdown" ma:internalName="Staff_x0020_Resources_x0020_Section">
      <xsd:simpleType>
        <xsd:restriction base="dms:Choice">
          <xsd:enumeration value="Contractors/Consultants"/>
          <xsd:enumeration value="DDC Construction Change Orders and Overruns"/>
          <xsd:enumeration value="DDC Construction Sign"/>
          <xsd:enumeration value="SubContractors/SubConsultants"/>
          <xsd:enumeration value="Town+Gow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CD106C-A295-484D-A7E0-770486F56E7C}">
  <ds:schemaRefs>
    <ds:schemaRef ds:uri="http://schemas.microsoft.com/sharepoint/v3/contenttype/forms"/>
  </ds:schemaRefs>
</ds:datastoreItem>
</file>

<file path=customXml/itemProps2.xml><?xml version="1.0" encoding="utf-8"?>
<ds:datastoreItem xmlns:ds="http://schemas.openxmlformats.org/officeDocument/2006/customXml" ds:itemID="{60DB810D-4269-4662-B979-8DD91EF0547C}">
  <ds:schemaRef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84682376-51bf-4542-9b04-4eadb1ec9e97"/>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0F1820D-9D74-4F8A-9E54-D85E1B3409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682376-51bf-4542-9b04-4eadb1ec9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DDC PowerPoint Template.potx</Template>
  <TotalTime>2343</TotalTime>
  <Words>968</Words>
  <Application>Microsoft Office PowerPoint</Application>
  <PresentationFormat>On-screen Show (16:9)</PresentationFormat>
  <Paragraphs>175</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Symbol</vt:lpstr>
      <vt:lpstr>Arial</vt:lpstr>
      <vt:lpstr>DIN Offc</vt:lpstr>
      <vt:lpstr>DDC PowerPoint Template</vt:lpstr>
      <vt:lpstr>Project Management/Construction Management Consultant Services for Design-Bid-Build Projects for Coastal Resiliency</vt:lpstr>
      <vt:lpstr>What does the Department of  Design + Construction do? </vt:lpstr>
      <vt:lpstr>PowerPoint Presentation</vt:lpstr>
      <vt:lpstr>PM /CM / REI Pre-Solicitation Conference  </vt:lpstr>
      <vt:lpstr>What is Coastal Resiliency?</vt:lpstr>
      <vt:lpstr>What is Coastal Resiliency?</vt:lpstr>
      <vt:lpstr>What is Coastal Resiliency?</vt:lpstr>
      <vt:lpstr>Project Management/Construction Management   Consultant Solicitation </vt:lpstr>
      <vt:lpstr>What DDC is Looking For in a Partner </vt:lpstr>
      <vt:lpstr>Why do we need a PM/CM?</vt:lpstr>
      <vt:lpstr>Anticipated PM/CM Scope</vt:lpstr>
      <vt:lpstr>PM /CM / REI Open House  </vt:lpstr>
      <vt:lpstr>Program Scope</vt:lpstr>
      <vt:lpstr>PowerPoint Presentation</vt:lpstr>
      <vt:lpstr>PowerPoint Presentation</vt:lpstr>
      <vt:lpstr>PowerPoint Presentation</vt:lpstr>
      <vt:lpstr>PM /CM / REI Open House  </vt:lpstr>
      <vt:lpstr>Green Infrastructure Monitor (GIM) - City Wide</vt:lpstr>
      <vt:lpstr>Role of the Resident Engineer &amp; Inspector</vt:lpstr>
      <vt:lpstr>Maintenance of Green Infrastructure (GI)</vt:lpstr>
      <vt:lpstr>Green Infrastructure Monitor (GIM)</vt:lpstr>
      <vt:lpstr>Green Infrastructure Monitor (GIM)</vt:lpstr>
      <vt:lpstr>PM /CM / REI Open House  </vt:lpstr>
    </vt:vector>
  </TitlesOfParts>
  <Company>DDC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Hoey-Ling (Helena)</dc:creator>
  <cp:lastModifiedBy>Regner, Brittany (DDC)</cp:lastModifiedBy>
  <cp:revision>332</cp:revision>
  <cp:lastPrinted>2013-09-24T16:32:18Z</cp:lastPrinted>
  <dcterms:created xsi:type="dcterms:W3CDTF">2013-09-19T15:23:57Z</dcterms:created>
  <dcterms:modified xsi:type="dcterms:W3CDTF">2018-11-28T16:55:00Z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0x0101000F93B6656CD0FF43826652E16BBD9522</vt:lpwstr>
  </property>
</Properties>
</file>